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6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607" r:id="rId11"/>
    <p:sldId id="606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603" r:id="rId63"/>
    <p:sldId id="329" r:id="rId64"/>
    <p:sldId id="33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CE9"/>
    <a:srgbClr val="115FF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6" autoAdjust="0"/>
    <p:restoredTop sz="90993"/>
  </p:normalViewPr>
  <p:slideViewPr>
    <p:cSldViewPr>
      <p:cViewPr varScale="1">
        <p:scale>
          <a:sx n="61" d="100"/>
          <a:sy n="61" d="100"/>
        </p:scale>
        <p:origin x="1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largest bowling alley, </a:t>
            </a:r>
            <a:r>
              <a:rPr lang="en-US" dirty="0" err="1">
                <a:effectLst/>
              </a:rPr>
              <a:t>Inazawa</a:t>
            </a:r>
            <a:r>
              <a:rPr lang="en-US" dirty="0">
                <a:effectLst/>
              </a:rPr>
              <a:t> Grand Bowl bowling </a:t>
            </a:r>
            <a:r>
              <a:rPr lang="en-US" dirty="0" err="1">
                <a:effectLst/>
              </a:rPr>
              <a:t>centre</a:t>
            </a:r>
            <a:r>
              <a:rPr lang="en-US" dirty="0">
                <a:effectLst/>
              </a:rPr>
              <a:t> (Japan), consists of 116 lanes, is 198.39 meters (650.88 </a:t>
            </a:r>
            <a:r>
              <a:rPr lang="en-US" dirty="0" err="1">
                <a:effectLst/>
              </a:rPr>
              <a:t>ft</a:t>
            </a:r>
            <a:r>
              <a:rPr lang="en-US" dirty="0">
                <a:effectLst/>
              </a:rPr>
              <a:t>) in length, and opened on 24 March 1972. The </a:t>
            </a:r>
            <a:r>
              <a:rPr lang="en-US" dirty="0" err="1">
                <a:effectLst/>
              </a:rPr>
              <a:t>centre</a:t>
            </a:r>
            <a:r>
              <a:rPr lang="en-US" dirty="0">
                <a:effectLst/>
              </a:rPr>
              <a:t> was completed on 17 March 1972; it has an area of approximately 8500 m² with a floor space of 17000 m².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3.xml"/><Relationship Id="rId18" Type="http://schemas.openxmlformats.org/officeDocument/2006/relationships/slide" Target="slide43.xml"/><Relationship Id="rId26" Type="http://schemas.openxmlformats.org/officeDocument/2006/relationships/slide" Target="slide59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23.xml"/><Relationship Id="rId12" Type="http://schemas.openxmlformats.org/officeDocument/2006/relationships/slide" Target="slide31.xml"/><Relationship Id="rId17" Type="http://schemas.openxmlformats.org/officeDocument/2006/relationships/slide" Target="slide41.xml"/><Relationship Id="rId25" Type="http://schemas.openxmlformats.org/officeDocument/2006/relationships/slide" Target="slide57.xml"/><Relationship Id="rId2" Type="http://schemas.openxmlformats.org/officeDocument/2006/relationships/slide" Target="slide11.xml"/><Relationship Id="rId16" Type="http://schemas.openxmlformats.org/officeDocument/2006/relationships/slide" Target="slide39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55.xml"/><Relationship Id="rId5" Type="http://schemas.openxmlformats.org/officeDocument/2006/relationships/slide" Target="slide17.xml"/><Relationship Id="rId15" Type="http://schemas.openxmlformats.org/officeDocument/2006/relationships/slide" Target="slide37.xml"/><Relationship Id="rId23" Type="http://schemas.openxmlformats.org/officeDocument/2006/relationships/slide" Target="slide53.xml"/><Relationship Id="rId10" Type="http://schemas.openxmlformats.org/officeDocument/2006/relationships/slide" Target="slide29.xml"/><Relationship Id="rId19" Type="http://schemas.openxmlformats.org/officeDocument/2006/relationships/slide" Target="slide45.xml"/><Relationship Id="rId4" Type="http://schemas.openxmlformats.org/officeDocument/2006/relationships/slide" Target="slide15.xml"/><Relationship Id="rId9" Type="http://schemas.openxmlformats.org/officeDocument/2006/relationships/slide" Target="slide27.xml"/><Relationship Id="rId14" Type="http://schemas.openxmlformats.org/officeDocument/2006/relationships/slide" Target="slide35.xml"/><Relationship Id="rId22" Type="http://schemas.openxmlformats.org/officeDocument/2006/relationships/slide" Target="slide51.xml"/><Relationship Id="rId27" Type="http://schemas.openxmlformats.org/officeDocument/2006/relationships/slide" Target="slide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1E33B-B20F-968F-DBA0-193A714DD8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578840" y="623581"/>
            <a:ext cx="7935986" cy="49075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9F9B67E-209F-9A1A-379C-5E98EA5B6EFE}"/>
              </a:ext>
            </a:extLst>
          </p:cNvPr>
          <p:cNvGrpSpPr/>
          <p:nvPr/>
        </p:nvGrpSpPr>
        <p:grpSpPr>
          <a:xfrm>
            <a:off x="838200" y="533400"/>
            <a:ext cx="1280160" cy="4861205"/>
            <a:chOff x="880284" y="533400"/>
            <a:chExt cx="1280160" cy="48612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71A821-014E-C054-D481-B473C9372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3C3A3E-7BDB-8668-101D-DB0AA5E0B9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7668FB7-E031-45C6-04E0-ED7951DA6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6275FB-3BE9-62AE-EBC3-81315B151A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047752-1CCC-C24C-FE17-755AB5E530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0F0C4AB-9C2F-2EAD-11AF-2070AAAD3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B8B17DC-69F3-C69D-DAD6-D536D98C5695}"/>
              </a:ext>
            </a:extLst>
          </p:cNvPr>
          <p:cNvGrpSpPr/>
          <p:nvPr/>
        </p:nvGrpSpPr>
        <p:grpSpPr>
          <a:xfrm>
            <a:off x="2381250" y="533400"/>
            <a:ext cx="1280160" cy="4861205"/>
            <a:chOff x="2328855" y="533400"/>
            <a:chExt cx="1280160" cy="486120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79E7F8-F908-44E7-EB61-360EE463B5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1730CCA-1673-F0F6-1B11-8C5E1DF9AD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9215460-9E39-0D1C-E498-0938E3F252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27934A1-61B5-D1F1-9E75-7A82067F7B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227FA4F-0D62-DC98-83C6-42450F1804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91DD327-0D70-E5CF-9E25-BA3777FCB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B860EC-6C7B-893E-0B7C-7BA68F50BE19}"/>
              </a:ext>
            </a:extLst>
          </p:cNvPr>
          <p:cNvGrpSpPr/>
          <p:nvPr/>
        </p:nvGrpSpPr>
        <p:grpSpPr>
          <a:xfrm>
            <a:off x="3924300" y="533400"/>
            <a:ext cx="1280160" cy="4861205"/>
            <a:chOff x="3862933" y="533400"/>
            <a:chExt cx="1280160" cy="486120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F82E10-6EB2-6F1E-D083-6D84F9365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2D0EB6-7D10-E10E-E8D7-FFA1B5142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111086-D28D-4A3E-AB7D-64947D9CD0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AFFA45A-62B4-4449-63F4-44EA3314B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67D5B3-CD63-A7DA-07F1-8B1D61C804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86D5A2-CE65-EEA7-DA93-6848844141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C9B6108-767D-C51C-FE00-E604EAC2EFF7}"/>
              </a:ext>
            </a:extLst>
          </p:cNvPr>
          <p:cNvGrpSpPr/>
          <p:nvPr/>
        </p:nvGrpSpPr>
        <p:grpSpPr>
          <a:xfrm>
            <a:off x="5467350" y="572655"/>
            <a:ext cx="1280160" cy="4821950"/>
            <a:chOff x="5355970" y="572655"/>
            <a:chExt cx="1280160" cy="482195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7B0177F-04C6-F250-3226-CAB54EC192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57265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5E9595B-295A-EB3A-43C4-DBD388C66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141688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976F591-B3F5-8232-9863-BB6B0468F3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226110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1A64C6-948B-7247-F801-11B1DFFC6B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310533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DD04118-066E-CE31-A574-9EE168C5F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F874FA-1DA6-B5DF-A58C-2C37C98698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9ABEDA-579B-F3EE-F3F9-05F4D2F8F4AD}"/>
              </a:ext>
            </a:extLst>
          </p:cNvPr>
          <p:cNvGrpSpPr/>
          <p:nvPr/>
        </p:nvGrpSpPr>
        <p:grpSpPr>
          <a:xfrm>
            <a:off x="7010400" y="533400"/>
            <a:ext cx="1280160" cy="4861205"/>
            <a:chOff x="6900463" y="533400"/>
            <a:chExt cx="1280160" cy="486120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6E5C10-40B5-745F-5CD9-B4A3B66FF4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DD7293-CFBB-7127-E651-63F05E8EB2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1DA4A7-4358-B332-9261-7D5CCF902E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4D18AB8-95C6-B9D9-7C31-8F18735BC4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192F65F-D0A9-FDF3-58B7-92CACC3F0F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275C763-D1A8-2479-5D9C-E6CFD66779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Text Box 42">
            <a:extLst>
              <a:ext uri="{FF2B5EF4-FFF2-40B4-BE49-F238E27FC236}">
                <a16:creationId xmlns:a16="http://schemas.microsoft.com/office/drawing/2014/main" id="{667CE804-AF8B-5F4B-6E6C-F629768D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14573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6" name="Text Box 43">
            <a:extLst>
              <a:ext uri="{FF2B5EF4-FFF2-40B4-BE49-F238E27FC236}">
                <a16:creationId xmlns:a16="http://schemas.microsoft.com/office/drawing/2014/main" id="{1E8E9910-EBEA-2E20-52C1-98915CFAD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2293144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9DCF8DA4-68D6-8347-99E5-87B18F02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128963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id="{609C6527-6B14-B8A3-0654-4EC78D4B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96478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9" name="Text Box 46">
            <a:extLst>
              <a:ext uri="{FF2B5EF4-FFF2-40B4-BE49-F238E27FC236}">
                <a16:creationId xmlns:a16="http://schemas.microsoft.com/office/drawing/2014/main" id="{375E6275-B7B7-CA99-E9CD-B415A1C3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480060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81DA9014-D54A-FC24-5A3D-CF4FA030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22955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1" name="Text Box 50">
            <a:extLst>
              <a:ext uri="{FF2B5EF4-FFF2-40B4-BE49-F238E27FC236}">
                <a16:creationId xmlns:a16="http://schemas.microsoft.com/office/drawing/2014/main" id="{7088182B-4CE0-B551-EE99-FF58933A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31337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2" name="Text Box 51">
            <a:extLst>
              <a:ext uri="{FF2B5EF4-FFF2-40B4-BE49-F238E27FC236}">
                <a16:creationId xmlns:a16="http://schemas.microsoft.com/office/drawing/2014/main" id="{3FBFC09E-037D-D0D4-1B96-4E5C2B0C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39719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3" name="Text Box 52">
            <a:extLst>
              <a:ext uri="{FF2B5EF4-FFF2-40B4-BE49-F238E27FC236}">
                <a16:creationId xmlns:a16="http://schemas.microsoft.com/office/drawing/2014/main" id="{AA38AC88-060E-E83E-B3EE-A75ED4A3A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4810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4" name="Text Box 42">
            <a:extLst>
              <a:ext uri="{FF2B5EF4-FFF2-40B4-BE49-F238E27FC236}">
                <a16:creationId xmlns:a16="http://schemas.microsoft.com/office/drawing/2014/main" id="{78C51DD6-0D79-6E94-ABC7-52924C7E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14573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5" name="Text Box 53">
            <a:extLst>
              <a:ext uri="{FF2B5EF4-FFF2-40B4-BE49-F238E27FC236}">
                <a16:creationId xmlns:a16="http://schemas.microsoft.com/office/drawing/2014/main" id="{E5ECC3EE-F054-8DA8-C9D4-41427472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612" y="14573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6" name="Text Box 54">
            <a:extLst>
              <a:ext uri="{FF2B5EF4-FFF2-40B4-BE49-F238E27FC236}">
                <a16:creationId xmlns:a16="http://schemas.microsoft.com/office/drawing/2014/main" id="{BA69639D-B039-4A42-6A73-65220779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22955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7" name="Text Box 55">
            <a:extLst>
              <a:ext uri="{FF2B5EF4-FFF2-40B4-BE49-F238E27FC236}">
                <a16:creationId xmlns:a16="http://schemas.microsoft.com/office/drawing/2014/main" id="{516E5A7D-A1EE-A7E9-9CF1-F3B12D6A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31337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8" name="Text Box 56">
            <a:extLst>
              <a:ext uri="{FF2B5EF4-FFF2-40B4-BE49-F238E27FC236}">
                <a16:creationId xmlns:a16="http://schemas.microsoft.com/office/drawing/2014/main" id="{98E8F0B8-2F99-8599-FC30-7783168B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39719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9" name="Text Box 57">
            <a:extLst>
              <a:ext uri="{FF2B5EF4-FFF2-40B4-BE49-F238E27FC236}">
                <a16:creationId xmlns:a16="http://schemas.microsoft.com/office/drawing/2014/main" id="{6E74D053-0838-F9E6-AE65-30CF2EE2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4810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0" name="Text Box 58">
            <a:extLst>
              <a:ext uri="{FF2B5EF4-FFF2-40B4-BE49-F238E27FC236}">
                <a16:creationId xmlns:a16="http://schemas.microsoft.com/office/drawing/2014/main" id="{79323317-2D49-EFE0-36D2-3EFDD057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149383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1" name="Text Box 59">
            <a:extLst>
              <a:ext uri="{FF2B5EF4-FFF2-40B4-BE49-F238E27FC236}">
                <a16:creationId xmlns:a16="http://schemas.microsoft.com/office/drawing/2014/main" id="{F78D9E4A-BF11-E795-8964-63D817DB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2322904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2" name="Text Box 60">
            <a:extLst>
              <a:ext uri="{FF2B5EF4-FFF2-40B4-BE49-F238E27FC236}">
                <a16:creationId xmlns:a16="http://schemas.microsoft.com/office/drawing/2014/main" id="{7F6D255F-4608-660F-9121-D487BED7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3151978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3" name="Text Box 61">
            <a:extLst>
              <a:ext uri="{FF2B5EF4-FFF2-40B4-BE49-F238E27FC236}">
                <a16:creationId xmlns:a16="http://schemas.microsoft.com/office/drawing/2014/main" id="{CF26D705-1BEE-B227-051E-2A6D6FAB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398105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4" name="Text Box 62">
            <a:extLst>
              <a:ext uri="{FF2B5EF4-FFF2-40B4-BE49-F238E27FC236}">
                <a16:creationId xmlns:a16="http://schemas.microsoft.com/office/drawing/2014/main" id="{55BE1AEE-59DC-257C-7AA7-9F2E7C62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4810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5" name="Text Box 63">
            <a:extLst>
              <a:ext uri="{FF2B5EF4-FFF2-40B4-BE49-F238E27FC236}">
                <a16:creationId xmlns:a16="http://schemas.microsoft.com/office/drawing/2014/main" id="{5F5B095E-2BA4-BAB8-C767-5B1A925E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1459634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6" name="Text Box 64">
            <a:extLst>
              <a:ext uri="{FF2B5EF4-FFF2-40B4-BE49-F238E27FC236}">
                <a16:creationId xmlns:a16="http://schemas.microsoft.com/office/drawing/2014/main" id="{08D013ED-AFD7-E24C-48D7-B99A232C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229487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7" name="Text Box 65">
            <a:extLst>
              <a:ext uri="{FF2B5EF4-FFF2-40B4-BE49-F238E27FC236}">
                <a16:creationId xmlns:a16="http://schemas.microsoft.com/office/drawing/2014/main" id="{01C538BF-96C8-4654-2C9B-155C5E9F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313011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8" name="Text Box 66">
            <a:extLst>
              <a:ext uri="{FF2B5EF4-FFF2-40B4-BE49-F238E27FC236}">
                <a16:creationId xmlns:a16="http://schemas.microsoft.com/office/drawing/2014/main" id="{AE39DBBC-6512-43DA-AD24-75FD31EE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3965359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9" name="Text Box 67">
            <a:extLst>
              <a:ext uri="{FF2B5EF4-FFF2-40B4-BE49-F238E27FC236}">
                <a16:creationId xmlns:a16="http://schemas.microsoft.com/office/drawing/2014/main" id="{C137C123-039E-D507-F49F-5D6BDC2B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480060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2642D0-80DB-DA84-3C35-7C350B5F55B6}"/>
              </a:ext>
            </a:extLst>
          </p:cNvPr>
          <p:cNvSpPr txBox="1"/>
          <p:nvPr/>
        </p:nvSpPr>
        <p:spPr>
          <a:xfrm>
            <a:off x="890587" y="704804"/>
            <a:ext cx="1166813" cy="3693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CLEANING AND DISINFECTION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B73924-EEC4-B983-7EDE-93553874D19B}"/>
              </a:ext>
            </a:extLst>
          </p:cNvPr>
          <p:cNvSpPr txBox="1"/>
          <p:nvPr/>
        </p:nvSpPr>
        <p:spPr>
          <a:xfrm>
            <a:off x="2434034" y="781636"/>
            <a:ext cx="1165225" cy="215444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Arial Black" panose="020B0A04020102020204" pitchFamily="34" charset="0"/>
              </a:rPr>
              <a:t>VACCINATIONS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E754E11-5F0E-4290-5F35-590201B52018}"/>
              </a:ext>
            </a:extLst>
          </p:cNvPr>
          <p:cNvSpPr txBox="1"/>
          <p:nvPr/>
        </p:nvSpPr>
        <p:spPr>
          <a:xfrm>
            <a:off x="3975893" y="635443"/>
            <a:ext cx="1166813" cy="5078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PERSONAL PROTECTIVE EQUIPMENT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2B806C-DCB7-C582-40BA-3C881A242EA5}"/>
              </a:ext>
            </a:extLst>
          </p:cNvPr>
          <p:cNvSpPr txBox="1"/>
          <p:nvPr/>
        </p:nvSpPr>
        <p:spPr>
          <a:xfrm>
            <a:off x="5519340" y="704692"/>
            <a:ext cx="1166813" cy="3693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RESPIRATORY ETIQUETTE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60E7F76-49A3-355F-71CE-F8BEDF9A053A}"/>
              </a:ext>
            </a:extLst>
          </p:cNvPr>
          <p:cNvSpPr txBox="1"/>
          <p:nvPr/>
        </p:nvSpPr>
        <p:spPr>
          <a:xfrm>
            <a:off x="7062788" y="704692"/>
            <a:ext cx="1166812" cy="3693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INJECTION SAFETY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5" name="TextBox 1">
            <a:extLst>
              <a:ext uri="{FF2B5EF4-FFF2-40B4-BE49-F238E27FC236}">
                <a16:creationId xmlns:a16="http://schemas.microsoft.com/office/drawing/2014/main" id="{FE934F24-E9D4-8B17-C17C-D6CED2D8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510" y="5830270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  <a:latin typeface="Arial Narrow" pitchFamily="34" charset="0"/>
                <a:cs typeface="Arial" charset="0"/>
                <a:hlinkClick r:id="rId27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247001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SURFACES IN A PATIENT ROOM THAT MAY BECOME VERY CONTAMINATED, INCLUDING BED RAILS, CALL BUTTONS, AND TRAY TABLES.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1A63F-0FE9-F35B-2DA3-44865E1FC477}"/>
              </a:ext>
            </a:extLst>
          </p:cNvPr>
          <p:cNvSpPr txBox="1"/>
          <p:nvPr/>
        </p:nvSpPr>
        <p:spPr bwMode="auto">
          <a:xfrm>
            <a:off x="171775" y="2514600"/>
            <a:ext cx="8800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HIGH TOUCH SURFACES?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500663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AMOUNT OF TIME A PRODUCT MUST BE ON A SURFACE IN ORDER TO EFFECTIVELY DISINFECT IT.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225409-A8CD-D8AE-3AE2-8C39FC5A4CE0}"/>
              </a:ext>
            </a:extLst>
          </p:cNvPr>
          <p:cNvSpPr txBox="1"/>
          <p:nvPr/>
        </p:nvSpPr>
        <p:spPr bwMode="auto">
          <a:xfrm>
            <a:off x="914400" y="2721114"/>
            <a:ext cx="74325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CONTACT TIME?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38200" y="1564957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FORM OF DECONTAMINATION THAT RENDERS THE ENVIRONMENTAL SURFACE SAFE TO HANDLE BY REMOVING VISIBLE SOILS.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788987" y="2454533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CLEANING?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ORGANIZATION THAT VERIFIES MANUFACTURERS’ CLAIMS TO INACTIVATE MICROORGANISMS FOR SELECTED PRODUCTS AND ORGANISMS IN THE US.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465388" y="2322731"/>
            <a:ext cx="42132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EPA?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788987" y="1351002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CLASSIFICATION SCHEME THAT CATEGORIZES ITEMS AS CRITICAL, SEMICRITICAL, AND NONCRITICAL BASED ON RISK FOR INFECTION INVOLVED IN USE OF THE ITEMS.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this game officially licensed by Jeopardy!?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SPAULDING CLASSIFICATION?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68377" y="1630950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VARICELLA VACCINE IS USED TO IMMUNIZE AGAINST THIS VIRUS.</a:t>
            </a: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38200" y="169253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CHICKEN POX?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15977" y="1331417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PERTUSSIS IS ALSO KNOWN BY THIS NAME BECAUSE OF THE SOUND MADE FROM THOSE WHO HAVE IT.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62200" y="1856601"/>
            <a:ext cx="45780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WHOOPING COUGH?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15977" y="986109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VACCINES ARE GIVEN TO HELP DO THIS TO A PERSON’S SUSCEPTIBILITY TO GETTING A SPECIFIC DISEASE.</a:t>
            </a: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DECREASE IT?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6" y="1329155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MMR IS A VACCINE GIVEN TO COVER THESE HIGHLY CONTAGIOUS ILLNESSES.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1901548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MEASLES, MUMPS, AND RUBELLA?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1322389" y="845403"/>
            <a:ext cx="649922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IS THE RECOMMENDED AGE FOR PEOPLE TO RECEIVE THE FLU, SHINGLES, AND PNEUMONIA VACCINES.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02133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65?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1109219"/>
            <a:ext cx="75660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NON-STERILE FLUID- RESISTANT TYPE OF PPE WORN BY HCW TO KEEP CLOTHING FROM BECOMING CONTAMINATED WITH ORGANISMS AND POTENTIALLY INFECTED MATERIALS.</a:t>
            </a: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ln w="22225">
                  <a:noFill/>
                </a:ln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ISOLATION GOWN?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904250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INDICATED IN SITUATIONS WHEN THERE IS POTENTIAL FOR CONTACT WITH INFECTIOUS MATERIAL.</a:t>
            </a: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46343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GLOVES?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1316772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PROCESS OF REMOVING PERSONAL PROTECTIVE EQUIPMENT AFTER USE.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788987" y="251721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DOFFING?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MINIMUM PPE THAT ARE REQUIRED FOR CONTACT PRECAUTIONS.</a:t>
            </a: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914400" y="2009002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A GOWN AND GLOVES?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127581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FACEPIECE RESPIRATOR THAT FILTERS AT LEAST 95% OF AIRBORNE PARTICLES THAT HAVE A DIAMETER OF 0.3 MICROMETERS OR MORE.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00727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CLEANING AND DISINFECTION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N95 RESPIRATOR?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788987" y="748606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YOUR NOSE AND MOUTH SHOULD BE COVERED WITH THIS COMMON ITEM WHEN COUGHING OR SNEEZING.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46343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TISSUE?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788987" y="764738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SMALL PARTICLES, USUALLY LESS THAN 5 MICROMETERS, THAT ARE RELEASED WHEN COUGHING OR SNEEZING.</a:t>
            </a: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6" y="2161402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DROPLETS?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33381" y="1579602"/>
            <a:ext cx="74772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USE OF RESPIRATORS OR FACEMASKS  TO COVER A PERSON'S MOUTH AND NOSE TO PREVENT SPREAD OF RESPIRATORY SECRETIONS.</a:t>
            </a: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SOURCE CONTROL?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1371600" y="1598712"/>
            <a:ext cx="64992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CONTROL MEASURES THAT CAN PREVENT THE SPREAD OF ALL RESPIRATORY INFECTIONS.</a:t>
            </a: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RESPIRATORY HYGIENE/COUGH ETIQUETTE?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788987" y="1811179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TYPE OF TRANSMISSION OCCURS WHEN VERY SMALL RESPIRATORY PARTICLES TRAVEL SIX FEET OR MORE FROM THE SOURCE.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6894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VACCINATIONS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RESPIRATORY TRANSMISSION?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1333500" y="2181999"/>
            <a:ext cx="6477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IS THE TECHNIQUE USED WHEN PREPARING INJECTIONS.</a:t>
            </a: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46343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ASEPTIC?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1066800" y="1318736"/>
            <a:ext cx="688022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IS THE PROCESS THAT IS USED WHEN THE RUBBER STOPPER OF A MEDICATION VIAL IS WIPED WITH ALCOHOL ANY TIME PRIOR TO USE.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727305"/>
            <a:ext cx="7566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DISINFECT?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788987" y="1302603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SAFE INJECTION PRACTICES HELP REDUCE THE RISK OF SPREADING INFECTIONS SUCH AS HIV, HEPATITIS B, AND HEPATITIS C, ALSO KNOWN AS THIS.</a:t>
            </a: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BLOOD BORNE PATHOGENS?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703725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SAFE INJECTION PRACTICES ARE ALSO PART OF THIS TYPE OF PRECAUTION.</a:t>
            </a: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788987" y="2535197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STANDARD?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762000" y="1712893"/>
            <a:ext cx="762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PEP, ALSO KNOWN AS THIS, IS OFTEN GIVEN TO HEALTH CARE PROVIDERS FOR EXPOSURE TO BLOOD BORNE PATHOGENS.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54561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PERSONAL PROTECTIVE EQUIPMENT</a:t>
            </a: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1436688" y="1736229"/>
            <a:ext cx="627062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WHAT IS POST EXPOSURE   PROPHYLAXIS?</a:t>
            </a:r>
            <a:endParaRPr lang="en-US" altLang="en-US" sz="1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35201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1946, THIS OBSTETRICIAN DEMONSTRATED THE IMPROTANT OF HAND HYGIENE IN PREVENITNG INFECTION.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446066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1600200" y="2180512"/>
            <a:ext cx="579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IGNAZ SEMMELWEIS?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00727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RESPIRATORY ETIQUETTE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00727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INJECTION SAFETY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83F7-9BCB-5E7E-7BFA-1E3B8B479444}"/>
              </a:ext>
            </a:extLst>
          </p:cNvPr>
          <p:cNvSpPr txBox="1"/>
          <p:nvPr/>
        </p:nvSpPr>
        <p:spPr bwMode="auto">
          <a:xfrm>
            <a:off x="1940510" y="2713166"/>
            <a:ext cx="52629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LET’S BEGIN!</a:t>
            </a:r>
          </a:p>
        </p:txBody>
      </p:sp>
    </p:spTree>
    <p:extLst>
      <p:ext uri="{BB962C8B-B14F-4D97-AF65-F5344CB8AC3E}">
        <p14:creationId xmlns:p14="http://schemas.microsoft.com/office/powerpoint/2010/main" val="33465290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953</Words>
  <Application>Microsoft Office PowerPoint</Application>
  <PresentationFormat>On-screen Show (4:3)</PresentationFormat>
  <Paragraphs>111</Paragraphs>
  <Slides>63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Kelly-Lynne Russell</cp:lastModifiedBy>
  <cp:revision>201</cp:revision>
  <dcterms:created xsi:type="dcterms:W3CDTF">1999-10-07T17:16:48Z</dcterms:created>
  <dcterms:modified xsi:type="dcterms:W3CDTF">2023-09-19T18:12:48Z</dcterms:modified>
  <cp:category>Game Shows</cp:category>
</cp:coreProperties>
</file>