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0" dt="2026-09-17T15:41:46.877"/>
    <p1510:client id="{BAE02EC2-17F8-766B-C4A7-C0A6B7DCAB49}" v="273" dt="2026-09-17T01:19:18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tlin Krieger" userId="S::kkrieger@apic.org::4fe380ca-018e-4e5b-b88c-2f84afb56c74" providerId="AD" clId="Web-{00000000-0000-0000-0000-000000000000}"/>
    <pc:docChg chg="modSld">
      <pc:chgData name="Kaitlin Krieger" userId="S::kkrieger@apic.org::4fe380ca-018e-4e5b-b88c-2f84afb56c74" providerId="AD" clId="Web-{00000000-0000-0000-0000-000000000000}" dt="2026-09-17T15:41:46.877" v="1" actId="1076"/>
      <pc:docMkLst>
        <pc:docMk/>
      </pc:docMkLst>
      <pc:sldChg chg="modSp">
        <pc:chgData name="Kaitlin Krieger" userId="S::kkrieger@apic.org::4fe380ca-018e-4e5b-b88c-2f84afb56c74" providerId="AD" clId="Web-{00000000-0000-0000-0000-000000000000}" dt="2026-09-17T15:41:46.877" v="1" actId="1076"/>
        <pc:sldMkLst>
          <pc:docMk/>
          <pc:sldMk cId="1841194279" sldId="257"/>
        </pc:sldMkLst>
        <pc:spChg chg="mod">
          <ac:chgData name="Kaitlin Krieger" userId="S::kkrieger@apic.org::4fe380ca-018e-4e5b-b88c-2f84afb56c74" providerId="AD" clId="Web-{00000000-0000-0000-0000-000000000000}" dt="2026-09-17T15:41:46.877" v="1" actId="1076"/>
          <ac:spMkLst>
            <pc:docMk/>
            <pc:sldMk cId="1841194279" sldId="257"/>
            <ac:spMk id="29" creationId="{09D73568-42FC-481F-BEC7-0912113542E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Content sources: CDC plague case definition and transmission overview, https://ndc.services.cdc.gov/case-definitions/plague-2020/ . APIC subject-matter review recommended before publication.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Content source: CDC Emerging Infectious Diseases, Persistence of Memory and the Comma Bacillus, https://wwwnc.cdc.gov/eid/article/17/11/ac-1711_article . APIC subject-matter review recommended before publication.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Historical teaching case: Ignaz Semmelweis and puerperal fever. APIC subject-matter review recommended before publication.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Historical teaching case: 1918 influenza pandemic and layered community mitigation. APIC subject-matter review recommended before publication.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Content sources: CDC Infection Control Guidance: SARS-CoV-2, https://www.cdc.gov/covid/hcp/infection-control/index.html and CDC Yellow Book COVID-19, https://www.cdc.gov/yellow-book/hcp/travel-associated-infections-diseases/covid-19.html . APIC subject-matter review recommended before publication.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624BF-3A48-42CD-A087-95561818C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5A2AE3-E217-40D7-A87F-D7CA0BCB21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77D06-075A-44E0-A1EF-4A97E776ABB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9/17/2026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2046C-5BCD-48EF-B97A-8A3E38FB9FA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DA85F-39A9-4FBA-A777-07EB4C632FA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8BB33-ABE6-403C-847F-CD0E0EAAD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D75E4-C226-407D-894D-146F769DD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6D9C1-1907-4D0B-A5A4-793BC2BD718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9/17/2026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15CF4-10AA-403D-9284-722A97A355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5FAAF-A198-4D37-A94B-121A358EC2C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FF4B1-782E-496A-857B-19818A320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C751F-DC15-47BD-AF62-190CE0DB0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7B778-D300-4272-B597-67B431BEA81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9/17/2026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A593C-5FC1-467C-AE6F-0DA9BF4DF3C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94DA7-F851-4BAA-A2CD-D86A8C3975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4017B-0F50-4270-8F8E-79B53BFBA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59046-B1B7-462A-AC33-1AD593827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18063-62C8-4E79-A36A-1FFD9D7AE83C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D560F-8CC4-4137-963E-5638C717932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9/17/2026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98E530-9D72-4172-A7C9-B979DA538F4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4E8A87-DB2B-4D35-9E76-B03FCF5CA6C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4C16F-BF35-40EF-B53A-CAE809CA4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BA433-BFFF-44EE-B67A-1CEA5912A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56B28E-A967-4D1B-BAB4-B4163A392A7A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8525D6-C101-4C85-A465-C8F8098845C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1A3EF9-F2E2-45AC-9F31-C34590228D2D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4B3E29-74A3-41B7-B6F4-E3E11475A3D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9/17/2026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F0A85F-4BA4-47FB-849D-F714BF0545F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0BEA78-2BDA-40C2-8E30-44B9C105A6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DBB72-6085-48CF-8A05-808481183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7707EE-2CC2-4107-874D-F2568068E85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9/17/2026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4EA985-2D2D-4636-A0E8-03D91970219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9FCE55-985A-4943-A59D-B54896CC8E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8E598F-ED7C-49FF-B206-181EE799E10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9/17/2026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0984EC-2437-449E-A939-BE4B1374D2C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B233D-069B-48BE-8AC2-344584D449C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7E68E-BAEA-4EA4-987E-AB73BE7A0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AA178-952D-4A50-8F21-1253E69BA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51FE3-D5E5-429C-9714-A9AF43358F4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49A92D-7B16-4EF4-925F-DED66612131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9/17/2026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70E90A-6763-44E0-BD48-3A8DA902834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C5FAC-8B98-4271-8D70-3863D64D3C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C933A-1F09-4BC8-AC11-BEBACAA51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60C0F6-6D1F-441A-82B9-BF4B70464D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7B99C-EFB5-49F6-AF44-1E74DD030A6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7F7075-96DA-49FE-9541-1B69938E99A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9/17/2026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9605A9-2A0C-4B12-AE8B-51504A26600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6E3673-737F-4156-B564-5856702988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40705-440F-4483-9192-45EF9C4D9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C03C4-924B-4060-A59E-4B525EB383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62587-3076-4B43-B425-53094C5F611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9/17/2026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0553E-FB01-4358-BAB8-5729A2DB33E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B0DDF-449C-4CF7-812E-C5AC7324F4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03A9D4-81B8-426B-87A6-936553561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EE276A-9FAF-4877-85C2-F769F975C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22D40-233C-4A8B-9625-7B7E78634AB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9/17/2026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A62CF-3813-40FF-8AA4-F671D35A800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AA5E0-ED45-4F95-9707-28BF6E856C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3A69A0-ACD3-4533-8248-28DD56CA0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16E40F-6DD2-4A92-AE15-D328CA71F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88C84-FB64-402D-A403-925074997518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9/17/2026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4187A-D215-4867-B977-73DE4FEA6817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7FA1F-717D-48F6-A139-877DEA5AF262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0DB4F6-57EB-4176-AB87-CA773C86049B}"/>
              </a:ext>
            </a:extLst>
          </p:cNvPr>
          <p:cNvSpPr>
            <a:spLocks noGrp="1"/>
          </p:cNvSpPr>
          <p:nvPr/>
        </p:nvSpPr>
        <p:spPr>
          <a:xfrm>
            <a:off x="0" y="1359"/>
            <a:ext cx="12191695" cy="6858000"/>
          </a:xfrm>
          <a:prstGeom prst="rect">
            <a:avLst/>
          </a:prstGeom>
          <a:solidFill>
            <a:srgbClr val="132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7E18A5-8B54-47EB-B84E-6E7D185172BD}"/>
              </a:ext>
            </a:extLst>
          </p:cNvPr>
          <p:cNvSpPr>
            <a:spLocks noGrp="1"/>
          </p:cNvSpPr>
          <p:nvPr/>
        </p:nvSpPr>
        <p:spPr>
          <a:xfrm>
            <a:off x="640080" y="1325880"/>
            <a:ext cx="6492240" cy="6771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OUTBREAK DETECTIVE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4D6E0C-73B5-4EC6-A3AD-B1D605EFA74E}"/>
              </a:ext>
            </a:extLst>
          </p:cNvPr>
          <p:cNvSpPr>
            <a:spLocks noGrp="1"/>
          </p:cNvSpPr>
          <p:nvPr/>
        </p:nvSpPr>
        <p:spPr>
          <a:xfrm>
            <a:off x="658368" y="2614388"/>
            <a:ext cx="6126480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sz="3200" b="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Five outbreaks. Five mysteries.</a:t>
            </a:r>
            <a:br>
              <a:rPr sz="2800" dirty="0">
                <a:solidFill>
                  <a:schemeClr val="accent6">
                    <a:lumMod val="60000"/>
                    <a:lumOff val="40000"/>
                  </a:schemeClr>
                </a:solidFill>
                <a:ea typeface="Calibri"/>
                <a:cs typeface="Calibri"/>
              </a:rPr>
            </a:br>
            <a:r>
              <a:rPr sz="3200" b="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rPr>
              <a:t>Can your team solve them all?</a:t>
            </a:r>
            <a:endParaRPr lang="en-US" sz="3200" b="0">
              <a:solidFill>
                <a:schemeClr val="accent6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DE5AA3-990F-4AFB-A514-2D4B507B9384}"/>
              </a:ext>
            </a:extLst>
          </p:cNvPr>
          <p:cNvSpPr>
            <a:spLocks noGrp="1"/>
          </p:cNvSpPr>
          <p:nvPr/>
        </p:nvSpPr>
        <p:spPr>
          <a:xfrm>
            <a:off x="9144000" y="1289304"/>
            <a:ext cx="1737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Plague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150C06-6A6C-4AE6-ABB4-2850414B8324}"/>
              </a:ext>
            </a:extLst>
          </p:cNvPr>
          <p:cNvSpPr>
            <a:spLocks noGrp="1"/>
          </p:cNvSpPr>
          <p:nvPr/>
        </p:nvSpPr>
        <p:spPr>
          <a:xfrm>
            <a:off x="9144000" y="2295144"/>
            <a:ext cx="1737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Cholera</a:t>
            </a:r>
          </a:p>
        </p:txBody>
      </p:sp>
      <p:sp>
        <p:nvSpPr>
          <p:cNvPr id="22" name="Rounded Rectangle 21">
            <a:hlinkClick r:id="rId3" action="ppaction://hlinksldjump"/>
            <a:extLst>
              <a:ext uri="{FF2B5EF4-FFF2-40B4-BE49-F238E27FC236}">
                <a16:creationId xmlns:a16="http://schemas.microsoft.com/office/drawing/2014/main" id="{CD74BEB0-8F7B-47BB-8D08-87924C50E507}"/>
              </a:ext>
            </a:extLst>
          </p:cNvPr>
          <p:cNvSpPr>
            <a:spLocks noGrp="1"/>
          </p:cNvSpPr>
          <p:nvPr/>
        </p:nvSpPr>
        <p:spPr>
          <a:xfrm>
            <a:off x="658368" y="4561225"/>
            <a:ext cx="3093719" cy="816708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buNone/>
            </a:pPr>
            <a:r>
              <a:rPr sz="20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BEGIN INVESTIGATION</a:t>
            </a:r>
            <a:endParaRPr lang="en-US" sz="2000" b="1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262DCD-5313-A828-53EE-1E709E97E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514" y="0"/>
            <a:ext cx="4564563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011B2C-6E5D-D098-403A-098E43196B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509" y="94279"/>
            <a:ext cx="2276779" cy="88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407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5AC98A-505D-4137-9AEA-0C172D3D731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0C86F00-C0FE-42BF-B9C3-6EAFAEC2CA34}"/>
              </a:ext>
            </a:extLst>
          </p:cNvPr>
          <p:cNvSpPr>
            <a:spLocks noGrp="1"/>
          </p:cNvSpPr>
          <p:nvPr/>
        </p:nvSpPr>
        <p:spPr>
          <a:xfrm>
            <a:off x="594360" y="457200"/>
            <a:ext cx="1965960" cy="384048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HOW TO PLAY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FFBF88-83DF-4718-8977-45EA55CCFC18}"/>
              </a:ext>
            </a:extLst>
          </p:cNvPr>
          <p:cNvSpPr>
            <a:spLocks noGrp="1"/>
          </p:cNvSpPr>
          <p:nvPr/>
        </p:nvSpPr>
        <p:spPr>
          <a:xfrm>
            <a:off x="594360" y="1024128"/>
            <a:ext cx="10972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30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Become an Outbreak Detective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569F30-BDFC-4A72-83C0-69714632B9FF}"/>
              </a:ext>
            </a:extLst>
          </p:cNvPr>
          <p:cNvSpPr>
            <a:spLocks noGrp="1"/>
          </p:cNvSpPr>
          <p:nvPr/>
        </p:nvSpPr>
        <p:spPr>
          <a:xfrm>
            <a:off x="621792" y="1783080"/>
            <a:ext cx="10789920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sz="1600" b="0" dirty="0">
                <a:solidFill>
                  <a:srgbClr val="667076"/>
                </a:solidFill>
                <a:latin typeface="Calibri"/>
                <a:ea typeface="Calibri"/>
                <a:cs typeface="Calibri"/>
              </a:rPr>
              <a:t>Work together. Read the evidence, discuss the four questions, then reveal the case.</a:t>
            </a:r>
            <a:endParaRPr lang="en-US" sz="1600" b="0" dirty="0">
              <a:solidFill>
                <a:srgbClr val="667076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9404C7B-6502-4298-A2AC-510A76B039AE}"/>
              </a:ext>
            </a:extLst>
          </p:cNvPr>
          <p:cNvSpPr>
            <a:spLocks noGrp="1"/>
          </p:cNvSpPr>
          <p:nvPr/>
        </p:nvSpPr>
        <p:spPr>
          <a:xfrm>
            <a:off x="640080" y="2743200"/>
            <a:ext cx="2514600" cy="19659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AC273E-8CBF-4307-B187-BA050D4BB94D}"/>
              </a:ext>
            </a:extLst>
          </p:cNvPr>
          <p:cNvSpPr>
            <a:spLocks noGrp="1"/>
          </p:cNvSpPr>
          <p:nvPr/>
        </p:nvSpPr>
        <p:spPr>
          <a:xfrm>
            <a:off x="868680" y="2971800"/>
            <a:ext cx="438912" cy="438912"/>
          </a:xfrm>
          <a:prstGeom prst="ellipse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58599B-3CBA-4DB0-8544-BE20E9198437}"/>
              </a:ext>
            </a:extLst>
          </p:cNvPr>
          <p:cNvSpPr>
            <a:spLocks noGrp="1"/>
          </p:cNvSpPr>
          <p:nvPr/>
        </p:nvSpPr>
        <p:spPr>
          <a:xfrm>
            <a:off x="868680" y="3008376"/>
            <a:ext cx="43891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buNone/>
            </a:pPr>
            <a:r>
              <a:rPr sz="1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89FED5-17A5-4B96-AA23-E8FA91E705FB}"/>
              </a:ext>
            </a:extLst>
          </p:cNvPr>
          <p:cNvSpPr>
            <a:spLocks noGrp="1"/>
          </p:cNvSpPr>
          <p:nvPr/>
        </p:nvSpPr>
        <p:spPr>
          <a:xfrm>
            <a:off x="1444752" y="2944368"/>
            <a:ext cx="148132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Identify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F486BF-787A-445D-B171-0E3184248F22}"/>
              </a:ext>
            </a:extLst>
          </p:cNvPr>
          <p:cNvSpPr>
            <a:spLocks noGrp="1"/>
          </p:cNvSpPr>
          <p:nvPr/>
        </p:nvSpPr>
        <p:spPr>
          <a:xfrm>
            <a:off x="914400" y="3493008"/>
            <a:ext cx="196596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What disease or outbreak does the evidence describe?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5995366-46CE-4A00-AF8A-4CF68AC2922D}"/>
              </a:ext>
            </a:extLst>
          </p:cNvPr>
          <p:cNvSpPr>
            <a:spLocks noGrp="1"/>
          </p:cNvSpPr>
          <p:nvPr/>
        </p:nvSpPr>
        <p:spPr>
          <a:xfrm>
            <a:off x="3456432" y="2743200"/>
            <a:ext cx="2514600" cy="19659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238C4DA-A5AD-468D-B308-59CE821334E2}"/>
              </a:ext>
            </a:extLst>
          </p:cNvPr>
          <p:cNvSpPr>
            <a:spLocks noGrp="1"/>
          </p:cNvSpPr>
          <p:nvPr/>
        </p:nvSpPr>
        <p:spPr>
          <a:xfrm>
            <a:off x="3685032" y="2971800"/>
            <a:ext cx="438912" cy="438912"/>
          </a:xfrm>
          <a:prstGeom prst="ellipse">
            <a:avLst/>
          </a:prstGeom>
          <a:solidFill>
            <a:srgbClr val="BE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8B84B3-B069-470F-8A62-1C1BABD09432}"/>
              </a:ext>
            </a:extLst>
          </p:cNvPr>
          <p:cNvSpPr>
            <a:spLocks noGrp="1"/>
          </p:cNvSpPr>
          <p:nvPr/>
        </p:nvSpPr>
        <p:spPr>
          <a:xfrm>
            <a:off x="3685032" y="3008376"/>
            <a:ext cx="43891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buNone/>
            </a:pPr>
            <a:r>
              <a:rPr sz="1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BF2D1D-CEAA-401B-8990-E28084F3546E}"/>
              </a:ext>
            </a:extLst>
          </p:cNvPr>
          <p:cNvSpPr>
            <a:spLocks noGrp="1"/>
          </p:cNvSpPr>
          <p:nvPr/>
        </p:nvSpPr>
        <p:spPr>
          <a:xfrm>
            <a:off x="4261104" y="2944368"/>
            <a:ext cx="148132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Trace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07F1A0-CAD2-4B35-A5DE-E5BE8EE0B93B}"/>
              </a:ext>
            </a:extLst>
          </p:cNvPr>
          <p:cNvSpPr>
            <a:spLocks noGrp="1"/>
          </p:cNvSpPr>
          <p:nvPr/>
        </p:nvSpPr>
        <p:spPr>
          <a:xfrm>
            <a:off x="3730752" y="3493008"/>
            <a:ext cx="196596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What was the important transmission route?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17FF542-1289-415D-89A3-07C8876E509E}"/>
              </a:ext>
            </a:extLst>
          </p:cNvPr>
          <p:cNvSpPr>
            <a:spLocks noGrp="1"/>
          </p:cNvSpPr>
          <p:nvPr/>
        </p:nvSpPr>
        <p:spPr>
          <a:xfrm>
            <a:off x="6272784" y="2743200"/>
            <a:ext cx="2514600" cy="19659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768DF38-45F9-4033-B3F3-50F65CEA0B12}"/>
              </a:ext>
            </a:extLst>
          </p:cNvPr>
          <p:cNvSpPr>
            <a:spLocks noGrp="1"/>
          </p:cNvSpPr>
          <p:nvPr/>
        </p:nvSpPr>
        <p:spPr>
          <a:xfrm>
            <a:off x="6501384" y="2971800"/>
            <a:ext cx="438912" cy="438912"/>
          </a:xfrm>
          <a:prstGeom prst="ellipse">
            <a:avLst/>
          </a:prstGeom>
          <a:solidFill>
            <a:srgbClr val="367C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6AA190-2C10-4345-BC7A-1E069139ADAF}"/>
              </a:ext>
            </a:extLst>
          </p:cNvPr>
          <p:cNvSpPr>
            <a:spLocks noGrp="1"/>
          </p:cNvSpPr>
          <p:nvPr/>
        </p:nvSpPr>
        <p:spPr>
          <a:xfrm>
            <a:off x="6501384" y="3008376"/>
            <a:ext cx="43891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buNone/>
            </a:pPr>
            <a:r>
              <a:rPr sz="1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C77FC4-FB80-4CA3-B575-9986B96BDD31}"/>
              </a:ext>
            </a:extLst>
          </p:cNvPr>
          <p:cNvSpPr>
            <a:spLocks noGrp="1"/>
          </p:cNvSpPr>
          <p:nvPr/>
        </p:nvSpPr>
        <p:spPr>
          <a:xfrm>
            <a:off x="7077456" y="2944368"/>
            <a:ext cx="148132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Interrupt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22BB9-A3F0-41F7-B2E2-0816DC32AFB6}"/>
              </a:ext>
            </a:extLst>
          </p:cNvPr>
          <p:cNvSpPr>
            <a:spLocks noGrp="1"/>
          </p:cNvSpPr>
          <p:nvPr/>
        </p:nvSpPr>
        <p:spPr>
          <a:xfrm>
            <a:off x="6547104" y="3493008"/>
            <a:ext cx="196596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What IPC/public-health measure helped interrupt transmission?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140D122-1B3D-4492-B460-45D0D4D4E846}"/>
              </a:ext>
            </a:extLst>
          </p:cNvPr>
          <p:cNvSpPr>
            <a:spLocks noGrp="1"/>
          </p:cNvSpPr>
          <p:nvPr/>
        </p:nvSpPr>
        <p:spPr>
          <a:xfrm>
            <a:off x="9089136" y="2743200"/>
            <a:ext cx="2514600" cy="19659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42C7CA2-DF73-4FB0-A79C-BCE50D675021}"/>
              </a:ext>
            </a:extLst>
          </p:cNvPr>
          <p:cNvSpPr>
            <a:spLocks noGrp="1"/>
          </p:cNvSpPr>
          <p:nvPr/>
        </p:nvSpPr>
        <p:spPr>
          <a:xfrm>
            <a:off x="9317736" y="2971800"/>
            <a:ext cx="438912" cy="438912"/>
          </a:xfrm>
          <a:prstGeom prst="ellipse">
            <a:avLst/>
          </a:prstGeom>
          <a:solidFill>
            <a:srgbClr val="132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BF3648-83F5-4272-BAFF-183B04AF5DB3}"/>
              </a:ext>
            </a:extLst>
          </p:cNvPr>
          <p:cNvSpPr>
            <a:spLocks noGrp="1"/>
          </p:cNvSpPr>
          <p:nvPr/>
        </p:nvSpPr>
        <p:spPr>
          <a:xfrm>
            <a:off x="9317736" y="3008376"/>
            <a:ext cx="43891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buNone/>
            </a:pPr>
            <a:r>
              <a:rPr sz="1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27DB0E-D419-43C9-B210-AC0D947AD6F5}"/>
              </a:ext>
            </a:extLst>
          </p:cNvPr>
          <p:cNvSpPr>
            <a:spLocks noGrp="1"/>
          </p:cNvSpPr>
          <p:nvPr/>
        </p:nvSpPr>
        <p:spPr>
          <a:xfrm>
            <a:off x="9893808" y="2944368"/>
            <a:ext cx="148132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Connect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6B76AE1-C6CF-4C15-AE5B-3819D944DAF2}"/>
              </a:ext>
            </a:extLst>
          </p:cNvPr>
          <p:cNvSpPr>
            <a:spLocks noGrp="1"/>
          </p:cNvSpPr>
          <p:nvPr/>
        </p:nvSpPr>
        <p:spPr>
          <a:xfrm>
            <a:off x="9363456" y="3493008"/>
            <a:ext cx="196596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What lesson still applies to infection prevention today?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96795E-5CCC-4B4A-B52A-B8C85A5BDE53}"/>
              </a:ext>
            </a:extLst>
          </p:cNvPr>
          <p:cNvSpPr>
            <a:spLocks noGrp="1"/>
          </p:cNvSpPr>
          <p:nvPr/>
        </p:nvSpPr>
        <p:spPr>
          <a:xfrm>
            <a:off x="640080" y="5166360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146F75"/>
                </a:solidFill>
                <a:latin typeface="Aptos"/>
                <a:ea typeface="Aptos"/>
                <a:cs typeface="Aptos"/>
              </a:rPr>
              <a:t>SCORING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EAD1B7A-327D-4958-B1AD-3C86A14D51BC}"/>
              </a:ext>
            </a:extLst>
          </p:cNvPr>
          <p:cNvSpPr>
            <a:spLocks noGrp="1"/>
          </p:cNvSpPr>
          <p:nvPr/>
        </p:nvSpPr>
        <p:spPr>
          <a:xfrm>
            <a:off x="1691640" y="5129784"/>
            <a:ext cx="9326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Award your team 1 point for each case correctly identified. Maximum score: 5.</a:t>
            </a:r>
          </a:p>
        </p:txBody>
      </p:sp>
      <p:sp>
        <p:nvSpPr>
          <p:cNvPr id="29" name="Rounded Rectangle 28">
            <a:hlinkClick r:id="rId3" action="ppaction://hlinksldjump"/>
            <a:extLst>
              <a:ext uri="{FF2B5EF4-FFF2-40B4-BE49-F238E27FC236}">
                <a16:creationId xmlns:a16="http://schemas.microsoft.com/office/drawing/2014/main" id="{09D73568-42FC-481F-BEC7-0912113542E0}"/>
              </a:ext>
            </a:extLst>
          </p:cNvPr>
          <p:cNvSpPr>
            <a:spLocks noGrp="1"/>
          </p:cNvSpPr>
          <p:nvPr/>
        </p:nvSpPr>
        <p:spPr>
          <a:xfrm>
            <a:off x="9362440" y="5613400"/>
            <a:ext cx="2057400" cy="530352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buNone/>
            </a:pPr>
            <a:r>
              <a:rPr sz="14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OPEN CASE </a:t>
            </a:r>
            <a:r>
              <a:rPr lang="en-US" sz="14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  <a:endParaRPr sz="14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841194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BC2189-2F82-4111-9AFA-DA6983A28C0B}"/>
              </a:ext>
            </a:extLst>
          </p:cNvPr>
          <p:cNvSpPr>
            <a:spLocks noGrp="1"/>
          </p:cNvSpPr>
          <p:nvPr/>
        </p:nvSpPr>
        <p:spPr>
          <a:xfrm>
            <a:off x="14561" y="19414"/>
            <a:ext cx="12191695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A5C8892-104B-4129-B6C8-EE63ACB7A5B9}"/>
              </a:ext>
            </a:extLst>
          </p:cNvPr>
          <p:cNvSpPr>
            <a:spLocks noGrp="1"/>
          </p:cNvSpPr>
          <p:nvPr/>
        </p:nvSpPr>
        <p:spPr>
          <a:xfrm>
            <a:off x="594360" y="457200"/>
            <a:ext cx="1965960" cy="384048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CASE FILE</a:t>
            </a:r>
            <a:r>
              <a:rPr lang="en-US"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 1</a:t>
            </a:r>
            <a:endParaRPr sz="12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86B707-4D7D-415B-9C98-5B084D4E42D9}"/>
              </a:ext>
            </a:extLst>
          </p:cNvPr>
          <p:cNvSpPr>
            <a:spLocks noGrp="1"/>
          </p:cNvSpPr>
          <p:nvPr/>
        </p:nvSpPr>
        <p:spPr>
          <a:xfrm>
            <a:off x="624393" y="1438675"/>
            <a:ext cx="3150311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sz="3200" b="1" dirty="0">
                <a:solidFill>
                  <a:srgbClr val="146F75"/>
                </a:solidFill>
                <a:latin typeface="Aptos"/>
                <a:ea typeface="Aptos"/>
                <a:cs typeface="Aptos"/>
              </a:rPr>
              <a:t>EVIDENCE</a:t>
            </a:r>
            <a:endParaRPr lang="en-US" sz="3200" b="1" dirty="0">
              <a:solidFill>
                <a:srgbClr val="146F7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E4F42A7-1730-4D32-A3AA-DE80970CCF8C}"/>
              </a:ext>
            </a:extLst>
          </p:cNvPr>
          <p:cNvSpPr>
            <a:spLocks noGrp="1"/>
          </p:cNvSpPr>
          <p:nvPr/>
        </p:nvSpPr>
        <p:spPr>
          <a:xfrm>
            <a:off x="658368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C4362B-A89E-4E7B-B57F-A1034D7CBF22}"/>
              </a:ext>
            </a:extLst>
          </p:cNvPr>
          <p:cNvSpPr>
            <a:spLocks noGrp="1"/>
          </p:cNvSpPr>
          <p:nvPr/>
        </p:nvSpPr>
        <p:spPr>
          <a:xfrm>
            <a:off x="932688" y="289864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FB22D4-5C73-4F1C-A390-55AD784F172F}"/>
              </a:ext>
            </a:extLst>
          </p:cNvPr>
          <p:cNvSpPr>
            <a:spLocks noGrp="1"/>
          </p:cNvSpPr>
          <p:nvPr/>
        </p:nvSpPr>
        <p:spPr>
          <a:xfrm>
            <a:off x="932688" y="3408460"/>
            <a:ext cx="285292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Physicians are depicted wearing long, beaked masks.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24AA1FF-5298-4920-8FB3-0D686052B3CA}"/>
              </a:ext>
            </a:extLst>
          </p:cNvPr>
          <p:cNvSpPr>
            <a:spLocks noGrp="1"/>
          </p:cNvSpPr>
          <p:nvPr/>
        </p:nvSpPr>
        <p:spPr>
          <a:xfrm>
            <a:off x="4389120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082E2D-3030-4A54-AA54-64ABE728D03F}"/>
              </a:ext>
            </a:extLst>
          </p:cNvPr>
          <p:cNvSpPr>
            <a:spLocks noGrp="1"/>
          </p:cNvSpPr>
          <p:nvPr/>
        </p:nvSpPr>
        <p:spPr>
          <a:xfrm>
            <a:off x="4663440" y="289864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DA4594-4635-4499-80CE-B155461433B7}"/>
              </a:ext>
            </a:extLst>
          </p:cNvPr>
          <p:cNvSpPr>
            <a:spLocks noGrp="1"/>
          </p:cNvSpPr>
          <p:nvPr/>
        </p:nvSpPr>
        <p:spPr>
          <a:xfrm>
            <a:off x="4653733" y="3311390"/>
            <a:ext cx="2852928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1400" b="0" dirty="0">
                <a:solidFill>
                  <a:srgbClr val="2A3034"/>
                </a:solidFill>
                <a:latin typeface="Aptos"/>
                <a:ea typeface="Aptos"/>
                <a:cs typeface="Aptos"/>
              </a:rPr>
              <a:t>Communities use isolation and quarantine during outbreaks.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5956DA4-149D-407C-97F2-08B19A8FB501}"/>
              </a:ext>
            </a:extLst>
          </p:cNvPr>
          <p:cNvSpPr>
            <a:spLocks noGrp="1"/>
          </p:cNvSpPr>
          <p:nvPr/>
        </p:nvSpPr>
        <p:spPr>
          <a:xfrm>
            <a:off x="8119872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FC2674-6066-440B-8C85-01FDAC87D50F}"/>
              </a:ext>
            </a:extLst>
          </p:cNvPr>
          <p:cNvSpPr>
            <a:spLocks noGrp="1"/>
          </p:cNvSpPr>
          <p:nvPr/>
        </p:nvSpPr>
        <p:spPr>
          <a:xfrm>
            <a:off x="8394192" y="2898648"/>
            <a:ext cx="289864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ED50EB-1E38-4382-9948-5713B2567424}"/>
              </a:ext>
            </a:extLst>
          </p:cNvPr>
          <p:cNvSpPr>
            <a:spLocks noGrp="1"/>
          </p:cNvSpPr>
          <p:nvPr/>
        </p:nvSpPr>
        <p:spPr>
          <a:xfrm>
            <a:off x="8394192" y="3330804"/>
            <a:ext cx="285292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The disease is historically associated with rodents and fleas.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FF0CC0-B30F-4423-9412-FCF0C1237CE5}"/>
              </a:ext>
            </a:extLst>
          </p:cNvPr>
          <p:cNvSpPr>
            <a:spLocks noGrp="1"/>
          </p:cNvSpPr>
          <p:nvPr/>
        </p:nvSpPr>
        <p:spPr>
          <a:xfrm>
            <a:off x="658368" y="4416552"/>
            <a:ext cx="14630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BE9137"/>
                </a:solidFill>
                <a:latin typeface="Aptos"/>
                <a:ea typeface="Aptos"/>
                <a:cs typeface="Aptos"/>
              </a:rPr>
              <a:t>TEAM QUESTIONS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6494C9-DEBC-4948-8385-230AE4718E17}"/>
              </a:ext>
            </a:extLst>
          </p:cNvPr>
          <p:cNvSpPr>
            <a:spLocks noGrp="1"/>
          </p:cNvSpPr>
          <p:nvPr/>
        </p:nvSpPr>
        <p:spPr>
          <a:xfrm>
            <a:off x="658368" y="4782312"/>
            <a:ext cx="10881360" cy="6155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1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What disease was it?     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   2. 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What was the transmission route?</a:t>
            </a:r>
            <a:br>
              <a:rPr dirty="0"/>
            </a:b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3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What measure helped?     4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What lesson still applies today?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28D872-766D-45CB-880D-A6D533E1BE09}"/>
              </a:ext>
            </a:extLst>
          </p:cNvPr>
          <p:cNvSpPr>
            <a:spLocks noGrp="1"/>
          </p:cNvSpPr>
          <p:nvPr/>
        </p:nvSpPr>
        <p:spPr>
          <a:xfrm>
            <a:off x="658368" y="5669280"/>
            <a:ext cx="5486400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sz="1300" b="0" dirty="0">
                <a:latin typeface="Aptos"/>
                <a:ea typeface="Aptos"/>
                <a:cs typeface="Aptos"/>
              </a:rPr>
              <a:t>Discuss before revealing the case.</a:t>
            </a:r>
            <a:endParaRPr lang="en-US" sz="1300" b="0" dirty="0">
              <a:latin typeface="Aptos"/>
              <a:ea typeface="Aptos"/>
              <a:cs typeface="Aptos"/>
            </a:endParaRPr>
          </a:p>
        </p:txBody>
      </p:sp>
      <p:sp>
        <p:nvSpPr>
          <p:cNvPr id="20" name="Rounded Rectangle 19">
            <a:hlinkClick r:id="rId3" action="ppaction://hlinksldjump"/>
            <a:extLst>
              <a:ext uri="{FF2B5EF4-FFF2-40B4-BE49-F238E27FC236}">
                <a16:creationId xmlns:a16="http://schemas.microsoft.com/office/drawing/2014/main" id="{7EF66994-9A82-4BF3-B988-30EC0FF14572}"/>
              </a:ext>
            </a:extLst>
          </p:cNvPr>
          <p:cNvSpPr>
            <a:spLocks noGrp="1"/>
          </p:cNvSpPr>
          <p:nvPr/>
        </p:nvSpPr>
        <p:spPr>
          <a:xfrm>
            <a:off x="9326880" y="5605272"/>
            <a:ext cx="2103120" cy="530352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REVEAL CASE</a:t>
            </a:r>
          </a:p>
        </p:txBody>
      </p:sp>
    </p:spTree>
    <p:extLst>
      <p:ext uri="{BB962C8B-B14F-4D97-AF65-F5344CB8AC3E}">
        <p14:creationId xmlns:p14="http://schemas.microsoft.com/office/powerpoint/2010/main" val="535948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117BB9-C7C2-4767-A6E4-5EBF6674F59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F084CFA-1533-473E-83B0-76D7C0C86C70}"/>
              </a:ext>
            </a:extLst>
          </p:cNvPr>
          <p:cNvSpPr>
            <a:spLocks noGrp="1"/>
          </p:cNvSpPr>
          <p:nvPr/>
        </p:nvSpPr>
        <p:spPr>
          <a:xfrm>
            <a:off x="594360" y="457200"/>
            <a:ext cx="1965960" cy="384048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buNone/>
            </a:pPr>
            <a:r>
              <a:rPr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CASE </a:t>
            </a:r>
            <a:r>
              <a:rPr lang="en-US"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  <a:r>
              <a:rPr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SOLVED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778B41-B403-44F5-ACC5-C87FF1591E3A}"/>
              </a:ext>
            </a:extLst>
          </p:cNvPr>
          <p:cNvSpPr>
            <a:spLocks noGrp="1"/>
          </p:cNvSpPr>
          <p:nvPr/>
        </p:nvSpPr>
        <p:spPr>
          <a:xfrm>
            <a:off x="594360" y="1024128"/>
            <a:ext cx="10972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30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Plague, including the Black Death pandemic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E77CEFA-4391-4FFF-B92E-4E1B04385D70}"/>
              </a:ext>
            </a:extLst>
          </p:cNvPr>
          <p:cNvSpPr>
            <a:spLocks noGrp="1"/>
          </p:cNvSpPr>
          <p:nvPr/>
        </p:nvSpPr>
        <p:spPr>
          <a:xfrm>
            <a:off x="658368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4A80B6-366F-4B56-BF24-89D084727213}"/>
              </a:ext>
            </a:extLst>
          </p:cNvPr>
          <p:cNvSpPr>
            <a:spLocks noGrp="1"/>
          </p:cNvSpPr>
          <p:nvPr/>
        </p:nvSpPr>
        <p:spPr>
          <a:xfrm>
            <a:off x="932688" y="280720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TRANSMISSION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BAF05E-14CB-483A-8D31-5550B3FAE8C1}"/>
              </a:ext>
            </a:extLst>
          </p:cNvPr>
          <p:cNvSpPr>
            <a:spLocks noGrp="1"/>
          </p:cNvSpPr>
          <p:nvPr/>
        </p:nvSpPr>
        <p:spPr>
          <a:xfrm>
            <a:off x="932688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Primarily flea-borne transmission involving infected rodents; pneumonic plague can also spread person-to-person through respiratory droplets.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95B72E8-6C8C-466B-BDBA-734BF7A3175F}"/>
              </a:ext>
            </a:extLst>
          </p:cNvPr>
          <p:cNvSpPr>
            <a:spLocks noGrp="1"/>
          </p:cNvSpPr>
          <p:nvPr/>
        </p:nvSpPr>
        <p:spPr>
          <a:xfrm>
            <a:off x="4389120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F3FAC7-ECC8-40D3-8E42-5065A7EFBB42}"/>
              </a:ext>
            </a:extLst>
          </p:cNvPr>
          <p:cNvSpPr>
            <a:spLocks noGrp="1"/>
          </p:cNvSpPr>
          <p:nvPr/>
        </p:nvSpPr>
        <p:spPr>
          <a:xfrm>
            <a:off x="4663440" y="280720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WHAT HELPED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8990C8-76CF-429E-9A92-ED85C05764EA}"/>
              </a:ext>
            </a:extLst>
          </p:cNvPr>
          <p:cNvSpPr>
            <a:spLocks noGrp="1"/>
          </p:cNvSpPr>
          <p:nvPr/>
        </p:nvSpPr>
        <p:spPr>
          <a:xfrm>
            <a:off x="4663440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Isolation/quarantine and reducing exposure to infected fleas/rodents. Historical beaked masks were not equivalent to modern respirators.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740E266-9AF3-48E2-9550-A47286766C66}"/>
              </a:ext>
            </a:extLst>
          </p:cNvPr>
          <p:cNvSpPr>
            <a:spLocks noGrp="1"/>
          </p:cNvSpPr>
          <p:nvPr/>
        </p:nvSpPr>
        <p:spPr>
          <a:xfrm>
            <a:off x="8119872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95A045-894F-4259-9569-5A5F83979156}"/>
              </a:ext>
            </a:extLst>
          </p:cNvPr>
          <p:cNvSpPr>
            <a:spLocks noGrp="1"/>
          </p:cNvSpPr>
          <p:nvPr/>
        </p:nvSpPr>
        <p:spPr>
          <a:xfrm>
            <a:off x="8394192" y="2807208"/>
            <a:ext cx="289864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THEN → NOW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77C1D3-C886-4E97-9073-E21AEA3DEBE9}"/>
              </a:ext>
            </a:extLst>
          </p:cNvPr>
          <p:cNvSpPr>
            <a:spLocks noGrp="1"/>
          </p:cNvSpPr>
          <p:nvPr/>
        </p:nvSpPr>
        <p:spPr>
          <a:xfrm>
            <a:off x="8394192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Match precautions to the mode of transmission. Update practice as scientific understanding improves.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0B39F4-0D8E-4FD7-A84B-790A7AFCF96D}"/>
              </a:ext>
            </a:extLst>
          </p:cNvPr>
          <p:cNvSpPr>
            <a:spLocks noGrp="1"/>
          </p:cNvSpPr>
          <p:nvPr/>
        </p:nvSpPr>
        <p:spPr>
          <a:xfrm>
            <a:off x="685800" y="5349240"/>
            <a:ext cx="73152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367C53"/>
                </a:solidFill>
                <a:latin typeface="Aptos"/>
                <a:ea typeface="Aptos"/>
                <a:cs typeface="Aptos"/>
              </a:rPr>
              <a:t>✓ If your team identified the disease correctly, add 1 point.</a:t>
            </a:r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id="{87A8B810-F43D-4F8C-A5CE-DDFADDE7987F}"/>
              </a:ext>
            </a:extLst>
          </p:cNvPr>
          <p:cNvSpPr>
            <a:spLocks noGrp="1"/>
          </p:cNvSpPr>
          <p:nvPr/>
        </p:nvSpPr>
        <p:spPr>
          <a:xfrm>
            <a:off x="9235440" y="5596128"/>
            <a:ext cx="2194560" cy="530352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buNone/>
            </a:pPr>
            <a:r>
              <a:rPr sz="14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NEXT CASE </a:t>
            </a:r>
            <a:r>
              <a:rPr lang="en-US" sz="14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  <a:endParaRPr sz="14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798221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35FA66-1C4E-486E-ADC5-06FB366D273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0EFCC5-7998-4DA6-A616-B50720691684}"/>
              </a:ext>
            </a:extLst>
          </p:cNvPr>
          <p:cNvSpPr>
            <a:spLocks noGrp="1"/>
          </p:cNvSpPr>
          <p:nvPr/>
        </p:nvSpPr>
        <p:spPr>
          <a:xfrm>
            <a:off x="594360" y="457200"/>
            <a:ext cx="1965960" cy="384048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CASE FILE 02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1F91435-974D-4955-A38E-845844E14033}"/>
              </a:ext>
            </a:extLst>
          </p:cNvPr>
          <p:cNvSpPr>
            <a:spLocks noGrp="1"/>
          </p:cNvSpPr>
          <p:nvPr/>
        </p:nvSpPr>
        <p:spPr>
          <a:xfrm>
            <a:off x="658368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797083-38DD-4B7F-A938-79E0EC41975A}"/>
              </a:ext>
            </a:extLst>
          </p:cNvPr>
          <p:cNvSpPr>
            <a:spLocks noGrp="1"/>
          </p:cNvSpPr>
          <p:nvPr/>
        </p:nvSpPr>
        <p:spPr>
          <a:xfrm>
            <a:off x="932688" y="289864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79B1A9-8F8D-474D-96D6-FCB22D8C488D}"/>
              </a:ext>
            </a:extLst>
          </p:cNvPr>
          <p:cNvSpPr>
            <a:spLocks noGrp="1"/>
          </p:cNvSpPr>
          <p:nvPr/>
        </p:nvSpPr>
        <p:spPr>
          <a:xfrm>
            <a:off x="932688" y="3447288"/>
            <a:ext cx="285292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Cases cluster around one neighborhood.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DE844F3-E127-4EB3-9203-41980DED5C1E}"/>
              </a:ext>
            </a:extLst>
          </p:cNvPr>
          <p:cNvSpPr>
            <a:spLocks noGrp="1"/>
          </p:cNvSpPr>
          <p:nvPr/>
        </p:nvSpPr>
        <p:spPr>
          <a:xfrm>
            <a:off x="4389120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44E130-E200-47CD-8CDA-13465D08E5C9}"/>
              </a:ext>
            </a:extLst>
          </p:cNvPr>
          <p:cNvSpPr>
            <a:spLocks noGrp="1"/>
          </p:cNvSpPr>
          <p:nvPr/>
        </p:nvSpPr>
        <p:spPr>
          <a:xfrm>
            <a:off x="4663440" y="289864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466A24-1F1A-468E-9D92-A5236F244B53}"/>
              </a:ext>
            </a:extLst>
          </p:cNvPr>
          <p:cNvSpPr>
            <a:spLocks noGrp="1"/>
          </p:cNvSpPr>
          <p:nvPr/>
        </p:nvSpPr>
        <p:spPr>
          <a:xfrm>
            <a:off x="4663440" y="3447288"/>
            <a:ext cx="285292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A physician maps deaths geographically.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9BEB63A-3B06-493A-A30A-D7AFC97E1190}"/>
              </a:ext>
            </a:extLst>
          </p:cNvPr>
          <p:cNvSpPr>
            <a:spLocks noGrp="1"/>
          </p:cNvSpPr>
          <p:nvPr/>
        </p:nvSpPr>
        <p:spPr>
          <a:xfrm>
            <a:off x="8119872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407C35-35A3-42DB-B5A1-55F971F93B4B}"/>
              </a:ext>
            </a:extLst>
          </p:cNvPr>
          <p:cNvSpPr>
            <a:spLocks noGrp="1"/>
          </p:cNvSpPr>
          <p:nvPr/>
        </p:nvSpPr>
        <p:spPr>
          <a:xfrm>
            <a:off x="8394192" y="2898648"/>
            <a:ext cx="289864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74E0B8-D577-4341-96D6-2543AE933DF2}"/>
              </a:ext>
            </a:extLst>
          </p:cNvPr>
          <p:cNvSpPr>
            <a:spLocks noGrp="1"/>
          </p:cNvSpPr>
          <p:nvPr/>
        </p:nvSpPr>
        <p:spPr>
          <a:xfrm>
            <a:off x="8394192" y="3447288"/>
            <a:ext cx="285292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A public water pump becomes the focus of the investigation.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DDDF49-BB26-4FAD-96B1-B622AA5405B8}"/>
              </a:ext>
            </a:extLst>
          </p:cNvPr>
          <p:cNvSpPr>
            <a:spLocks noGrp="1"/>
          </p:cNvSpPr>
          <p:nvPr/>
        </p:nvSpPr>
        <p:spPr>
          <a:xfrm>
            <a:off x="658368" y="4416552"/>
            <a:ext cx="14630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BE9137"/>
                </a:solidFill>
                <a:latin typeface="Aptos"/>
                <a:ea typeface="Aptos"/>
                <a:cs typeface="Aptos"/>
              </a:rPr>
              <a:t>TEAM QUESTIONS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63ACCE-19D2-408D-9338-67EF722FDBD8}"/>
              </a:ext>
            </a:extLst>
          </p:cNvPr>
          <p:cNvSpPr>
            <a:spLocks noGrp="1"/>
          </p:cNvSpPr>
          <p:nvPr/>
        </p:nvSpPr>
        <p:spPr>
          <a:xfrm>
            <a:off x="658368" y="4782312"/>
            <a:ext cx="10881360" cy="6155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1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What disease was it?     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   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2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What was the transmission route?</a:t>
            </a:r>
            <a:br>
              <a:rPr dirty="0"/>
            </a:b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3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What measure helped?     4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What lesson still applies today?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8FCE2E-2CCC-430F-9C2E-7A1DCBB36A89}"/>
              </a:ext>
            </a:extLst>
          </p:cNvPr>
          <p:cNvSpPr>
            <a:spLocks noGrp="1"/>
          </p:cNvSpPr>
          <p:nvPr/>
        </p:nvSpPr>
        <p:spPr>
          <a:xfrm>
            <a:off x="658368" y="5669280"/>
            <a:ext cx="5486400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sz="1300" b="0" dirty="0">
                <a:latin typeface="Aptos"/>
                <a:ea typeface="Aptos"/>
                <a:cs typeface="Aptos"/>
              </a:rPr>
              <a:t>Discuss before revealing the case.</a:t>
            </a:r>
            <a:endParaRPr lang="en-US" sz="1300" b="0" dirty="0">
              <a:latin typeface="Aptos"/>
              <a:ea typeface="Aptos"/>
              <a:cs typeface="Aptos"/>
            </a:endParaRPr>
          </a:p>
        </p:txBody>
      </p:sp>
      <p:sp>
        <p:nvSpPr>
          <p:cNvPr id="20" name="Rounded Rectangle 19">
            <a:hlinkClick r:id="rId3" action="ppaction://hlinksldjump"/>
            <a:extLst>
              <a:ext uri="{FF2B5EF4-FFF2-40B4-BE49-F238E27FC236}">
                <a16:creationId xmlns:a16="http://schemas.microsoft.com/office/drawing/2014/main" id="{7286848A-7CBD-4BBD-B039-213A1F94F38F}"/>
              </a:ext>
            </a:extLst>
          </p:cNvPr>
          <p:cNvSpPr>
            <a:spLocks noGrp="1"/>
          </p:cNvSpPr>
          <p:nvPr/>
        </p:nvSpPr>
        <p:spPr>
          <a:xfrm>
            <a:off x="9326880" y="5605272"/>
            <a:ext cx="2103120" cy="530352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REVEAL CASE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958A57EE-6C55-169F-D019-41F15CCA618C}"/>
              </a:ext>
            </a:extLst>
          </p:cNvPr>
          <p:cNvSpPr>
            <a:spLocks noGrp="1"/>
          </p:cNvSpPr>
          <p:nvPr/>
        </p:nvSpPr>
        <p:spPr>
          <a:xfrm>
            <a:off x="624393" y="1438675"/>
            <a:ext cx="3150311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sz="3200" b="1" dirty="0">
                <a:solidFill>
                  <a:srgbClr val="146F75"/>
                </a:solidFill>
                <a:latin typeface="Aptos"/>
                <a:ea typeface="Aptos"/>
                <a:cs typeface="Aptos"/>
              </a:rPr>
              <a:t>EVIDENCE</a:t>
            </a:r>
            <a:endParaRPr lang="en-US" sz="3200" b="1" dirty="0">
              <a:solidFill>
                <a:srgbClr val="146F75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24365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42F76E-E9F1-446B-9EC3-1A25798F664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0F12A1A-A839-40C2-988F-1C46B91749F0}"/>
              </a:ext>
            </a:extLst>
          </p:cNvPr>
          <p:cNvSpPr>
            <a:spLocks noGrp="1"/>
          </p:cNvSpPr>
          <p:nvPr/>
        </p:nvSpPr>
        <p:spPr>
          <a:xfrm>
            <a:off x="594360" y="457200"/>
            <a:ext cx="1965960" cy="384048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buNone/>
            </a:pPr>
            <a:r>
              <a:rPr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CASE </a:t>
            </a:r>
            <a:r>
              <a:rPr lang="en-US"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  <a:r>
              <a:rPr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SOLVED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2D0A50-04F5-4DD7-BBED-4852FC1B10E6}"/>
              </a:ext>
            </a:extLst>
          </p:cNvPr>
          <p:cNvSpPr>
            <a:spLocks noGrp="1"/>
          </p:cNvSpPr>
          <p:nvPr/>
        </p:nvSpPr>
        <p:spPr>
          <a:xfrm>
            <a:off x="594360" y="1024128"/>
            <a:ext cx="10972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30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Cholera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B8642AB-879B-4DC2-9966-13D2E0779598}"/>
              </a:ext>
            </a:extLst>
          </p:cNvPr>
          <p:cNvSpPr>
            <a:spLocks noGrp="1"/>
          </p:cNvSpPr>
          <p:nvPr/>
        </p:nvSpPr>
        <p:spPr>
          <a:xfrm>
            <a:off x="658368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C1B84C-A5DE-415D-8974-710BF6817F7E}"/>
              </a:ext>
            </a:extLst>
          </p:cNvPr>
          <p:cNvSpPr>
            <a:spLocks noGrp="1"/>
          </p:cNvSpPr>
          <p:nvPr/>
        </p:nvSpPr>
        <p:spPr>
          <a:xfrm>
            <a:off x="932688" y="280720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TRANSMISSION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B9283D-33BD-4E8F-9B6D-00745920D5B0}"/>
              </a:ext>
            </a:extLst>
          </p:cNvPr>
          <p:cNvSpPr>
            <a:spLocks noGrp="1"/>
          </p:cNvSpPr>
          <p:nvPr/>
        </p:nvSpPr>
        <p:spPr>
          <a:xfrm>
            <a:off x="932688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Fecal–oral transmission through contaminated water or food.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3AD75B2-9100-4E99-9225-4B4D98750950}"/>
              </a:ext>
            </a:extLst>
          </p:cNvPr>
          <p:cNvSpPr>
            <a:spLocks noGrp="1"/>
          </p:cNvSpPr>
          <p:nvPr/>
        </p:nvSpPr>
        <p:spPr>
          <a:xfrm>
            <a:off x="4389120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8F7990-2F61-4C20-96BF-AD2C4E250F42}"/>
              </a:ext>
            </a:extLst>
          </p:cNvPr>
          <p:cNvSpPr>
            <a:spLocks noGrp="1"/>
          </p:cNvSpPr>
          <p:nvPr/>
        </p:nvSpPr>
        <p:spPr>
          <a:xfrm>
            <a:off x="4663440" y="280720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WHAT HELPED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0E2B0-B83A-47E3-BDCB-3705D55A0032}"/>
              </a:ext>
            </a:extLst>
          </p:cNvPr>
          <p:cNvSpPr>
            <a:spLocks noGrp="1"/>
          </p:cNvSpPr>
          <p:nvPr/>
        </p:nvSpPr>
        <p:spPr>
          <a:xfrm>
            <a:off x="4663440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Stopping exposure to the contaminated water source, paired with sanitation and safe-water measures.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F999E3A-AB6D-4AC4-9E09-546CE91FD82D}"/>
              </a:ext>
            </a:extLst>
          </p:cNvPr>
          <p:cNvSpPr>
            <a:spLocks noGrp="1"/>
          </p:cNvSpPr>
          <p:nvPr/>
        </p:nvSpPr>
        <p:spPr>
          <a:xfrm>
            <a:off x="8119872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76C6D8-E631-4FFA-A277-89E87ED21580}"/>
              </a:ext>
            </a:extLst>
          </p:cNvPr>
          <p:cNvSpPr>
            <a:spLocks noGrp="1"/>
          </p:cNvSpPr>
          <p:nvPr/>
        </p:nvSpPr>
        <p:spPr>
          <a:xfrm>
            <a:off x="8394192" y="2807208"/>
            <a:ext cx="289864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THEN → NOW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83A7C9-7218-46D8-8082-3617E96A2917}"/>
              </a:ext>
            </a:extLst>
          </p:cNvPr>
          <p:cNvSpPr>
            <a:spLocks noGrp="1"/>
          </p:cNvSpPr>
          <p:nvPr/>
        </p:nvSpPr>
        <p:spPr>
          <a:xfrm>
            <a:off x="8394192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Epidemiologic patterns and environmental sources can reveal how transmission is occurring.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1F1FB5-FDA0-4A90-A003-623060F7D330}"/>
              </a:ext>
            </a:extLst>
          </p:cNvPr>
          <p:cNvSpPr>
            <a:spLocks noGrp="1"/>
          </p:cNvSpPr>
          <p:nvPr/>
        </p:nvSpPr>
        <p:spPr>
          <a:xfrm>
            <a:off x="685800" y="5349240"/>
            <a:ext cx="73152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367C53"/>
                </a:solidFill>
                <a:latin typeface="Aptos"/>
                <a:ea typeface="Aptos"/>
                <a:cs typeface="Aptos"/>
              </a:rPr>
              <a:t>✓ If your team identified the disease correctly, add 1 point.</a:t>
            </a:r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id="{ED92255C-C3A5-48C8-AFE3-E5FA4186144F}"/>
              </a:ext>
            </a:extLst>
          </p:cNvPr>
          <p:cNvSpPr>
            <a:spLocks noGrp="1"/>
          </p:cNvSpPr>
          <p:nvPr/>
        </p:nvSpPr>
        <p:spPr>
          <a:xfrm>
            <a:off x="9235440" y="5596128"/>
            <a:ext cx="2194560" cy="530352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buNone/>
            </a:pPr>
            <a:r>
              <a:rPr sz="14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NEXT CASE </a:t>
            </a:r>
            <a:r>
              <a:rPr lang="en-US" sz="14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  <a:endParaRPr sz="14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852232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78343E-D67A-4587-981A-0EE02619E62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B58ABFB-02FA-4C53-8E2F-9F471E9228DD}"/>
              </a:ext>
            </a:extLst>
          </p:cNvPr>
          <p:cNvSpPr>
            <a:spLocks noGrp="1"/>
          </p:cNvSpPr>
          <p:nvPr/>
        </p:nvSpPr>
        <p:spPr>
          <a:xfrm>
            <a:off x="594360" y="457200"/>
            <a:ext cx="1965960" cy="384048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CASE FILE </a:t>
            </a:r>
            <a:r>
              <a:rPr lang="en-US"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  <a:endParaRPr sz="1200" b="1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124092D-9E3B-4A03-8E85-BD436DC99FE7}"/>
              </a:ext>
            </a:extLst>
          </p:cNvPr>
          <p:cNvSpPr>
            <a:spLocks noGrp="1"/>
          </p:cNvSpPr>
          <p:nvPr/>
        </p:nvSpPr>
        <p:spPr>
          <a:xfrm>
            <a:off x="658368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D0F77B-78C1-49CF-99E1-72BC6F546374}"/>
              </a:ext>
            </a:extLst>
          </p:cNvPr>
          <p:cNvSpPr>
            <a:spLocks noGrp="1"/>
          </p:cNvSpPr>
          <p:nvPr/>
        </p:nvSpPr>
        <p:spPr>
          <a:xfrm>
            <a:off x="932688" y="289864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CC9CD3-F491-41FE-81A5-032256BE07A4}"/>
              </a:ext>
            </a:extLst>
          </p:cNvPr>
          <p:cNvSpPr>
            <a:spLocks noGrp="1"/>
          </p:cNvSpPr>
          <p:nvPr/>
        </p:nvSpPr>
        <p:spPr>
          <a:xfrm>
            <a:off x="932688" y="3447288"/>
            <a:ext cx="285292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Maternal deaths are unusually high in one maternity clinic.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A704DF3-5290-47F5-9B29-81D228A4DF18}"/>
              </a:ext>
            </a:extLst>
          </p:cNvPr>
          <p:cNvSpPr>
            <a:spLocks noGrp="1"/>
          </p:cNvSpPr>
          <p:nvPr/>
        </p:nvSpPr>
        <p:spPr>
          <a:xfrm>
            <a:off x="4389120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AF949F-2BE4-4668-A659-387BA7AD55A9}"/>
              </a:ext>
            </a:extLst>
          </p:cNvPr>
          <p:cNvSpPr>
            <a:spLocks noGrp="1"/>
          </p:cNvSpPr>
          <p:nvPr/>
        </p:nvSpPr>
        <p:spPr>
          <a:xfrm>
            <a:off x="4663440" y="289864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ED2DEA-640B-49B6-9C8B-D0796F5A25E0}"/>
              </a:ext>
            </a:extLst>
          </p:cNvPr>
          <p:cNvSpPr>
            <a:spLocks noGrp="1"/>
          </p:cNvSpPr>
          <p:nvPr/>
        </p:nvSpPr>
        <p:spPr>
          <a:xfrm>
            <a:off x="4663440" y="3447288"/>
            <a:ext cx="285292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Clinicians move between autopsies and patient care.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7BDB0DC-4749-44B4-9471-348D0EABA70E}"/>
              </a:ext>
            </a:extLst>
          </p:cNvPr>
          <p:cNvSpPr>
            <a:spLocks noGrp="1"/>
          </p:cNvSpPr>
          <p:nvPr/>
        </p:nvSpPr>
        <p:spPr>
          <a:xfrm>
            <a:off x="8119872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46BDFB-FEDB-4F8C-A408-FC51E9C6A0CE}"/>
              </a:ext>
            </a:extLst>
          </p:cNvPr>
          <p:cNvSpPr>
            <a:spLocks noGrp="1"/>
          </p:cNvSpPr>
          <p:nvPr/>
        </p:nvSpPr>
        <p:spPr>
          <a:xfrm>
            <a:off x="8394192" y="2898648"/>
            <a:ext cx="289864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6FE076-063B-4C7A-9A88-8F2C6D0AEC9B}"/>
              </a:ext>
            </a:extLst>
          </p:cNvPr>
          <p:cNvSpPr>
            <a:spLocks noGrp="1"/>
          </p:cNvSpPr>
          <p:nvPr/>
        </p:nvSpPr>
        <p:spPr>
          <a:xfrm>
            <a:off x="8394192" y="3447288"/>
            <a:ext cx="285292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Hand cleansing dramatically reduces mortality.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366F26-97FE-4BB1-BE5A-0F6657A1E232}"/>
              </a:ext>
            </a:extLst>
          </p:cNvPr>
          <p:cNvSpPr>
            <a:spLocks noGrp="1"/>
          </p:cNvSpPr>
          <p:nvPr/>
        </p:nvSpPr>
        <p:spPr>
          <a:xfrm>
            <a:off x="658368" y="4416552"/>
            <a:ext cx="14630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BE9137"/>
                </a:solidFill>
                <a:latin typeface="Aptos"/>
                <a:ea typeface="Aptos"/>
                <a:cs typeface="Aptos"/>
              </a:rPr>
              <a:t>TEAM QUESTIONS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ADB6C5-E9EA-4630-8575-7589CCB9A7DD}"/>
              </a:ext>
            </a:extLst>
          </p:cNvPr>
          <p:cNvSpPr>
            <a:spLocks noGrp="1"/>
          </p:cNvSpPr>
          <p:nvPr/>
        </p:nvSpPr>
        <p:spPr>
          <a:xfrm>
            <a:off x="658368" y="4782312"/>
            <a:ext cx="10881360" cy="6155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1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What disease was it?     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   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2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What was the transmission route?</a:t>
            </a:r>
            <a:br>
              <a:rPr dirty="0"/>
            </a:b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3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What measure helped?     4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What lesson still applies today?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B63450-7288-493F-B7A5-7FE087C49F9D}"/>
              </a:ext>
            </a:extLst>
          </p:cNvPr>
          <p:cNvSpPr>
            <a:spLocks noGrp="1"/>
          </p:cNvSpPr>
          <p:nvPr/>
        </p:nvSpPr>
        <p:spPr>
          <a:xfrm>
            <a:off x="658368" y="5669280"/>
            <a:ext cx="5486400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sz="1300" b="0" dirty="0">
                <a:latin typeface="Aptos"/>
                <a:ea typeface="Aptos"/>
                <a:cs typeface="Aptos"/>
              </a:rPr>
              <a:t>Discuss before revealing the case.</a:t>
            </a:r>
            <a:endParaRPr lang="en-US" sz="1300" b="0" dirty="0">
              <a:latin typeface="Aptos"/>
              <a:ea typeface="Aptos"/>
              <a:cs typeface="Aptos"/>
            </a:endParaRPr>
          </a:p>
        </p:txBody>
      </p:sp>
      <p:sp>
        <p:nvSpPr>
          <p:cNvPr id="20" name="Rounded Rectangle 19">
            <a:hlinkClick r:id="rId3" action="ppaction://hlinksldjump"/>
            <a:extLst>
              <a:ext uri="{FF2B5EF4-FFF2-40B4-BE49-F238E27FC236}">
                <a16:creationId xmlns:a16="http://schemas.microsoft.com/office/drawing/2014/main" id="{6EFB9FDF-4C20-40AF-A18A-A33CC7A32559}"/>
              </a:ext>
            </a:extLst>
          </p:cNvPr>
          <p:cNvSpPr>
            <a:spLocks noGrp="1"/>
          </p:cNvSpPr>
          <p:nvPr/>
        </p:nvSpPr>
        <p:spPr>
          <a:xfrm>
            <a:off x="9326880" y="5605272"/>
            <a:ext cx="2103120" cy="530352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REVEAL CASE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00CF52DB-9D28-A17C-6761-9E4EEFC2F41C}"/>
              </a:ext>
            </a:extLst>
          </p:cNvPr>
          <p:cNvSpPr>
            <a:spLocks noGrp="1"/>
          </p:cNvSpPr>
          <p:nvPr/>
        </p:nvSpPr>
        <p:spPr>
          <a:xfrm>
            <a:off x="624393" y="1438675"/>
            <a:ext cx="3150311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sz="3200" b="1" dirty="0">
                <a:solidFill>
                  <a:srgbClr val="146F75"/>
                </a:solidFill>
                <a:latin typeface="Aptos"/>
                <a:ea typeface="Aptos"/>
                <a:cs typeface="Aptos"/>
              </a:rPr>
              <a:t>EVIDENCE</a:t>
            </a:r>
            <a:endParaRPr lang="en-US" sz="3200" b="1" dirty="0">
              <a:solidFill>
                <a:srgbClr val="146F75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14101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A24E43-0B95-4315-B792-CEF441F49E0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1869916-9274-4466-9510-A3FBC857BB0D}"/>
              </a:ext>
            </a:extLst>
          </p:cNvPr>
          <p:cNvSpPr>
            <a:spLocks noGrp="1"/>
          </p:cNvSpPr>
          <p:nvPr/>
        </p:nvSpPr>
        <p:spPr>
          <a:xfrm>
            <a:off x="594360" y="457200"/>
            <a:ext cx="1965960" cy="384048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CASE </a:t>
            </a:r>
            <a:r>
              <a:rPr lang="en-US"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3 </a:t>
            </a:r>
            <a:r>
              <a:rPr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SOLVED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D20B45-07B5-4122-B159-EB8A5871D0B0}"/>
              </a:ext>
            </a:extLst>
          </p:cNvPr>
          <p:cNvSpPr>
            <a:spLocks noGrp="1"/>
          </p:cNvSpPr>
          <p:nvPr/>
        </p:nvSpPr>
        <p:spPr>
          <a:xfrm>
            <a:off x="594360" y="1024128"/>
            <a:ext cx="10972800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sz="30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Puerperal (</a:t>
            </a:r>
            <a:r>
              <a:rPr lang="en-US" sz="30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Childbed</a:t>
            </a:r>
            <a:r>
              <a:rPr sz="30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) </a:t>
            </a:r>
            <a:r>
              <a:rPr lang="en-US" sz="30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Fever</a:t>
            </a:r>
            <a:endParaRPr sz="3000" b="1" dirty="0">
              <a:solidFill>
                <a:srgbClr val="132A3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20DA321-6D3E-40DA-9BF3-6672E4B16268}"/>
              </a:ext>
            </a:extLst>
          </p:cNvPr>
          <p:cNvSpPr>
            <a:spLocks noGrp="1"/>
          </p:cNvSpPr>
          <p:nvPr/>
        </p:nvSpPr>
        <p:spPr>
          <a:xfrm>
            <a:off x="658368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43AF5-1B37-4051-826C-8203E03030C6}"/>
              </a:ext>
            </a:extLst>
          </p:cNvPr>
          <p:cNvSpPr>
            <a:spLocks noGrp="1"/>
          </p:cNvSpPr>
          <p:nvPr/>
        </p:nvSpPr>
        <p:spPr>
          <a:xfrm>
            <a:off x="932688" y="280720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TRANSMISSION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5E48DB-FF7B-4B23-A051-FD932DBD49B5}"/>
              </a:ext>
            </a:extLst>
          </p:cNvPr>
          <p:cNvSpPr>
            <a:spLocks noGrp="1"/>
          </p:cNvSpPr>
          <p:nvPr/>
        </p:nvSpPr>
        <p:spPr>
          <a:xfrm>
            <a:off x="932688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Contact transmission via contaminated hands of healthcare personnel.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971EC23-39AC-47AB-8B78-8589CC5E036E}"/>
              </a:ext>
            </a:extLst>
          </p:cNvPr>
          <p:cNvSpPr>
            <a:spLocks noGrp="1"/>
          </p:cNvSpPr>
          <p:nvPr/>
        </p:nvSpPr>
        <p:spPr>
          <a:xfrm>
            <a:off x="4389120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C7D9DF-4421-4212-A4BE-F07CDF013BD7}"/>
              </a:ext>
            </a:extLst>
          </p:cNvPr>
          <p:cNvSpPr>
            <a:spLocks noGrp="1"/>
          </p:cNvSpPr>
          <p:nvPr/>
        </p:nvSpPr>
        <p:spPr>
          <a:xfrm>
            <a:off x="4663440" y="280720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WHAT HELPED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CA0C2C-0FAE-479D-BDE3-635C5C03C840}"/>
              </a:ext>
            </a:extLst>
          </p:cNvPr>
          <p:cNvSpPr>
            <a:spLocks noGrp="1"/>
          </p:cNvSpPr>
          <p:nvPr/>
        </p:nvSpPr>
        <p:spPr>
          <a:xfrm>
            <a:off x="4663440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Hand hygiene before patient contact.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740CF1F-34A7-42B4-856E-A569A2AB0CFB}"/>
              </a:ext>
            </a:extLst>
          </p:cNvPr>
          <p:cNvSpPr>
            <a:spLocks noGrp="1"/>
          </p:cNvSpPr>
          <p:nvPr/>
        </p:nvSpPr>
        <p:spPr>
          <a:xfrm>
            <a:off x="8119872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930130-03F4-46CA-BF5F-7AD32CB643E2}"/>
              </a:ext>
            </a:extLst>
          </p:cNvPr>
          <p:cNvSpPr>
            <a:spLocks noGrp="1"/>
          </p:cNvSpPr>
          <p:nvPr/>
        </p:nvSpPr>
        <p:spPr>
          <a:xfrm>
            <a:off x="8394192" y="2807208"/>
            <a:ext cx="289864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THEN → NOW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92250B-5343-4CC9-A035-19F7CC5AA1F7}"/>
              </a:ext>
            </a:extLst>
          </p:cNvPr>
          <p:cNvSpPr>
            <a:spLocks noGrp="1"/>
          </p:cNvSpPr>
          <p:nvPr/>
        </p:nvSpPr>
        <p:spPr>
          <a:xfrm>
            <a:off x="8394192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Hand hygiene remains one of the most fundamental measures for preventing healthcare-associated infection.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F9D450-FF23-4CB5-993D-6A31A5E88790}"/>
              </a:ext>
            </a:extLst>
          </p:cNvPr>
          <p:cNvSpPr>
            <a:spLocks noGrp="1"/>
          </p:cNvSpPr>
          <p:nvPr/>
        </p:nvSpPr>
        <p:spPr>
          <a:xfrm>
            <a:off x="685800" y="5349240"/>
            <a:ext cx="73152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367C53"/>
                </a:solidFill>
                <a:latin typeface="Aptos"/>
                <a:ea typeface="Aptos"/>
                <a:cs typeface="Aptos"/>
              </a:rPr>
              <a:t>✓ If your team identified the disease correctly, add 1 point.</a:t>
            </a:r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id="{12F24A31-E027-4B21-BF72-286303399FFB}"/>
              </a:ext>
            </a:extLst>
          </p:cNvPr>
          <p:cNvSpPr>
            <a:spLocks noGrp="1"/>
          </p:cNvSpPr>
          <p:nvPr/>
        </p:nvSpPr>
        <p:spPr>
          <a:xfrm>
            <a:off x="9235440" y="5596128"/>
            <a:ext cx="2194560" cy="530352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buNone/>
            </a:pPr>
            <a:r>
              <a:rPr sz="14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NEXT CASE </a:t>
            </a:r>
            <a:r>
              <a:rPr lang="en-US" sz="14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  <a:endParaRPr sz="14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775956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282990-04FD-4556-A57C-E5DBE936571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1829651-E5DF-475E-ACEB-08D76C9F1C48}"/>
              </a:ext>
            </a:extLst>
          </p:cNvPr>
          <p:cNvSpPr>
            <a:spLocks noGrp="1"/>
          </p:cNvSpPr>
          <p:nvPr/>
        </p:nvSpPr>
        <p:spPr>
          <a:xfrm>
            <a:off x="594360" y="457200"/>
            <a:ext cx="1965960" cy="384048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buNone/>
            </a:pPr>
            <a:r>
              <a:rPr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CASE FILE </a:t>
            </a:r>
            <a:r>
              <a:rPr lang="en-US"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  <a:endParaRPr sz="12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175EBF7-76CC-4BFF-B230-378AEB83C921}"/>
              </a:ext>
            </a:extLst>
          </p:cNvPr>
          <p:cNvSpPr>
            <a:spLocks noGrp="1"/>
          </p:cNvSpPr>
          <p:nvPr/>
        </p:nvSpPr>
        <p:spPr>
          <a:xfrm>
            <a:off x="658368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CC6969-8EFD-4731-B607-B2CEC3F251F7}"/>
              </a:ext>
            </a:extLst>
          </p:cNvPr>
          <p:cNvSpPr>
            <a:spLocks noGrp="1"/>
          </p:cNvSpPr>
          <p:nvPr/>
        </p:nvSpPr>
        <p:spPr>
          <a:xfrm>
            <a:off x="932688" y="289864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231FA9-EC67-4118-B421-3F040CA46846}"/>
              </a:ext>
            </a:extLst>
          </p:cNvPr>
          <p:cNvSpPr>
            <a:spLocks noGrp="1"/>
          </p:cNvSpPr>
          <p:nvPr/>
        </p:nvSpPr>
        <p:spPr>
          <a:xfrm>
            <a:off x="932688" y="3447288"/>
            <a:ext cx="285292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Communities limit large gatherings.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EE6DD9-C492-4019-BEF9-3357A522AA0E}"/>
              </a:ext>
            </a:extLst>
          </p:cNvPr>
          <p:cNvSpPr>
            <a:spLocks noGrp="1"/>
          </p:cNvSpPr>
          <p:nvPr/>
        </p:nvSpPr>
        <p:spPr>
          <a:xfrm>
            <a:off x="4389120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CD16FE-7143-4BEC-AEF4-E68897451260}"/>
              </a:ext>
            </a:extLst>
          </p:cNvPr>
          <p:cNvSpPr>
            <a:spLocks noGrp="1"/>
          </p:cNvSpPr>
          <p:nvPr/>
        </p:nvSpPr>
        <p:spPr>
          <a:xfrm>
            <a:off x="4663440" y="289864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D25702-4F0A-46D9-9527-9F92168B00CE}"/>
              </a:ext>
            </a:extLst>
          </p:cNvPr>
          <p:cNvSpPr>
            <a:spLocks noGrp="1"/>
          </p:cNvSpPr>
          <p:nvPr/>
        </p:nvSpPr>
        <p:spPr>
          <a:xfrm>
            <a:off x="4663440" y="3447288"/>
            <a:ext cx="285292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Masks are used in some cities and settings.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5D5CCE7-E6E1-4253-B25D-F172046D5C9C}"/>
              </a:ext>
            </a:extLst>
          </p:cNvPr>
          <p:cNvSpPr>
            <a:spLocks noGrp="1"/>
          </p:cNvSpPr>
          <p:nvPr/>
        </p:nvSpPr>
        <p:spPr>
          <a:xfrm>
            <a:off x="8119872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DFD137-CFBB-447F-8EF7-C707A65A0792}"/>
              </a:ext>
            </a:extLst>
          </p:cNvPr>
          <p:cNvSpPr>
            <a:spLocks noGrp="1"/>
          </p:cNvSpPr>
          <p:nvPr/>
        </p:nvSpPr>
        <p:spPr>
          <a:xfrm>
            <a:off x="8394192" y="2898648"/>
            <a:ext cx="289864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706021-DE02-438A-8D9D-8ECB3A22E17B}"/>
              </a:ext>
            </a:extLst>
          </p:cNvPr>
          <p:cNvSpPr>
            <a:spLocks noGrp="1"/>
          </p:cNvSpPr>
          <p:nvPr/>
        </p:nvSpPr>
        <p:spPr>
          <a:xfrm>
            <a:off x="8394192" y="3447288"/>
            <a:ext cx="285292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Crowding and close contact contribute to spread.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D1FDF3-76E0-40AF-853F-A6AA315C6EFA}"/>
              </a:ext>
            </a:extLst>
          </p:cNvPr>
          <p:cNvSpPr>
            <a:spLocks noGrp="1"/>
          </p:cNvSpPr>
          <p:nvPr/>
        </p:nvSpPr>
        <p:spPr>
          <a:xfrm>
            <a:off x="658368" y="4416552"/>
            <a:ext cx="14630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BE9137"/>
                </a:solidFill>
                <a:latin typeface="Aptos"/>
                <a:ea typeface="Aptos"/>
                <a:cs typeface="Aptos"/>
              </a:rPr>
              <a:t>TEAM QUESTIONS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BB1FF0-8720-4DF2-BB24-7C70122CE48D}"/>
              </a:ext>
            </a:extLst>
          </p:cNvPr>
          <p:cNvSpPr>
            <a:spLocks noGrp="1"/>
          </p:cNvSpPr>
          <p:nvPr/>
        </p:nvSpPr>
        <p:spPr>
          <a:xfrm>
            <a:off x="658368" y="4782312"/>
            <a:ext cx="10881360" cy="6155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1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What disease was it?     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   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2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What was the transmission route?</a:t>
            </a:r>
            <a:br>
              <a:rPr dirty="0"/>
            </a:b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3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What measure helped?     4</a:t>
            </a:r>
            <a:r>
              <a:rPr lang="en-US"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.</a:t>
            </a:r>
            <a:r>
              <a:rPr sz="17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  What lesson still applies today?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00F067-66E9-441E-B127-341698CEEB8E}"/>
              </a:ext>
            </a:extLst>
          </p:cNvPr>
          <p:cNvSpPr>
            <a:spLocks noGrp="1"/>
          </p:cNvSpPr>
          <p:nvPr/>
        </p:nvSpPr>
        <p:spPr>
          <a:xfrm>
            <a:off x="658368" y="5669280"/>
            <a:ext cx="5486400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sz="1300" b="0" dirty="0">
                <a:latin typeface="Aptos"/>
                <a:ea typeface="Aptos"/>
                <a:cs typeface="Aptos"/>
              </a:rPr>
              <a:t>Discuss before revealing the case.</a:t>
            </a:r>
            <a:endParaRPr lang="en-US" sz="1300" b="0" dirty="0">
              <a:latin typeface="Aptos"/>
              <a:ea typeface="Aptos"/>
              <a:cs typeface="Aptos"/>
            </a:endParaRPr>
          </a:p>
        </p:txBody>
      </p:sp>
      <p:sp>
        <p:nvSpPr>
          <p:cNvPr id="20" name="Rounded Rectangle 19">
            <a:hlinkClick r:id="rId3" action="ppaction://hlinksldjump"/>
            <a:extLst>
              <a:ext uri="{FF2B5EF4-FFF2-40B4-BE49-F238E27FC236}">
                <a16:creationId xmlns:a16="http://schemas.microsoft.com/office/drawing/2014/main" id="{82295F6A-99E3-4B30-B903-564A022043E7}"/>
              </a:ext>
            </a:extLst>
          </p:cNvPr>
          <p:cNvSpPr>
            <a:spLocks noGrp="1"/>
          </p:cNvSpPr>
          <p:nvPr/>
        </p:nvSpPr>
        <p:spPr>
          <a:xfrm>
            <a:off x="9326880" y="5605272"/>
            <a:ext cx="2103120" cy="530352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REVEAL CASE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B24D08F5-B634-80CA-6083-A47185112567}"/>
              </a:ext>
            </a:extLst>
          </p:cNvPr>
          <p:cNvSpPr>
            <a:spLocks noGrp="1"/>
          </p:cNvSpPr>
          <p:nvPr/>
        </p:nvSpPr>
        <p:spPr>
          <a:xfrm>
            <a:off x="624393" y="1438675"/>
            <a:ext cx="3150311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sz="3200" b="1" dirty="0">
                <a:solidFill>
                  <a:srgbClr val="146F75"/>
                </a:solidFill>
                <a:latin typeface="Aptos"/>
                <a:ea typeface="Aptos"/>
                <a:cs typeface="Aptos"/>
              </a:rPr>
              <a:t>EVIDENCE</a:t>
            </a:r>
            <a:endParaRPr lang="en-US" sz="3200" b="1" dirty="0">
              <a:solidFill>
                <a:srgbClr val="146F75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06147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DBEF33-08DC-42D2-B505-54D7CE744E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3523CE5-75DF-4A50-81EE-4156BAA125F1}"/>
              </a:ext>
            </a:extLst>
          </p:cNvPr>
          <p:cNvSpPr>
            <a:spLocks noGrp="1"/>
          </p:cNvSpPr>
          <p:nvPr/>
        </p:nvSpPr>
        <p:spPr>
          <a:xfrm>
            <a:off x="594360" y="457200"/>
            <a:ext cx="1965960" cy="384048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buNone/>
            </a:pPr>
            <a:r>
              <a:rPr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CASE </a:t>
            </a:r>
            <a:r>
              <a:rPr lang="en-US"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  <a:r>
              <a:rPr sz="12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SOLVED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72BC1D-9BC6-48A9-8CC8-53DD75E1A01F}"/>
              </a:ext>
            </a:extLst>
          </p:cNvPr>
          <p:cNvSpPr>
            <a:spLocks noGrp="1"/>
          </p:cNvSpPr>
          <p:nvPr/>
        </p:nvSpPr>
        <p:spPr>
          <a:xfrm>
            <a:off x="594360" y="1024128"/>
            <a:ext cx="10972800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30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1918 </a:t>
            </a:r>
            <a:r>
              <a:rPr lang="en-US" sz="3000" b="1" dirty="0">
                <a:solidFill>
                  <a:srgbClr val="132A3D"/>
                </a:solidFill>
                <a:latin typeface="Aptos"/>
                <a:ea typeface="Aptos"/>
                <a:cs typeface="Aptos"/>
              </a:rPr>
              <a:t>Influenza Pandemic</a:t>
            </a:r>
            <a:endParaRPr sz="3000" b="1" dirty="0">
              <a:solidFill>
                <a:srgbClr val="132A3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6CB4F6C-0300-4814-878E-E05F5D630DF5}"/>
              </a:ext>
            </a:extLst>
          </p:cNvPr>
          <p:cNvSpPr>
            <a:spLocks noGrp="1"/>
          </p:cNvSpPr>
          <p:nvPr/>
        </p:nvSpPr>
        <p:spPr>
          <a:xfrm>
            <a:off x="658368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ECACCD-3417-41BC-ACA4-8ACAE2F86471}"/>
              </a:ext>
            </a:extLst>
          </p:cNvPr>
          <p:cNvSpPr>
            <a:spLocks noGrp="1"/>
          </p:cNvSpPr>
          <p:nvPr/>
        </p:nvSpPr>
        <p:spPr>
          <a:xfrm>
            <a:off x="932688" y="280720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TRANSMISSION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5C242B-05EC-44A4-8919-4200D22F401D}"/>
              </a:ext>
            </a:extLst>
          </p:cNvPr>
          <p:cNvSpPr>
            <a:spLocks noGrp="1"/>
          </p:cNvSpPr>
          <p:nvPr/>
        </p:nvSpPr>
        <p:spPr>
          <a:xfrm>
            <a:off x="932688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Primarily respiratory transmission, especially during close contact.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F9807C6-A43E-45D3-9A21-F0D7FE7F9D91}"/>
              </a:ext>
            </a:extLst>
          </p:cNvPr>
          <p:cNvSpPr>
            <a:spLocks noGrp="1"/>
          </p:cNvSpPr>
          <p:nvPr/>
        </p:nvSpPr>
        <p:spPr>
          <a:xfrm>
            <a:off x="4389120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2FC2F2-754B-4E75-BD26-3A95C183A63B}"/>
              </a:ext>
            </a:extLst>
          </p:cNvPr>
          <p:cNvSpPr>
            <a:spLocks noGrp="1"/>
          </p:cNvSpPr>
          <p:nvPr/>
        </p:nvSpPr>
        <p:spPr>
          <a:xfrm>
            <a:off x="4663440" y="280720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WHAT HELPED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9F270A-D024-40FD-A6C1-A803FEB1766F}"/>
              </a:ext>
            </a:extLst>
          </p:cNvPr>
          <p:cNvSpPr>
            <a:spLocks noGrp="1"/>
          </p:cNvSpPr>
          <p:nvPr/>
        </p:nvSpPr>
        <p:spPr>
          <a:xfrm>
            <a:off x="4663440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Layered community measures included isolation of ill people, distancing/crowd reduction, ventilation, and mask use in some settings.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C148830-EFBD-4CF1-BD4F-9792EDB0EE4F}"/>
              </a:ext>
            </a:extLst>
          </p:cNvPr>
          <p:cNvSpPr>
            <a:spLocks noGrp="1"/>
          </p:cNvSpPr>
          <p:nvPr/>
        </p:nvSpPr>
        <p:spPr>
          <a:xfrm>
            <a:off x="8119872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2CCA2D-F6F6-4737-A760-D03C0E43E32E}"/>
              </a:ext>
            </a:extLst>
          </p:cNvPr>
          <p:cNvSpPr>
            <a:spLocks noGrp="1"/>
          </p:cNvSpPr>
          <p:nvPr/>
        </p:nvSpPr>
        <p:spPr>
          <a:xfrm>
            <a:off x="8394192" y="2807208"/>
            <a:ext cx="289864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THEN → NOW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88131E-3502-4549-B650-FE4BF6BA3658}"/>
              </a:ext>
            </a:extLst>
          </p:cNvPr>
          <p:cNvSpPr>
            <a:spLocks noGrp="1"/>
          </p:cNvSpPr>
          <p:nvPr/>
        </p:nvSpPr>
        <p:spPr>
          <a:xfrm>
            <a:off x="8394192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During respiratory epidemics, layered controls can reduce opportunities for transmission.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1A0CBF-BF94-447D-A7F6-A2E2606DC1B6}"/>
              </a:ext>
            </a:extLst>
          </p:cNvPr>
          <p:cNvSpPr>
            <a:spLocks noGrp="1"/>
          </p:cNvSpPr>
          <p:nvPr/>
        </p:nvSpPr>
        <p:spPr>
          <a:xfrm>
            <a:off x="685800" y="5349240"/>
            <a:ext cx="73152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367C53"/>
                </a:solidFill>
                <a:latin typeface="Aptos"/>
                <a:ea typeface="Aptos"/>
                <a:cs typeface="Aptos"/>
              </a:rPr>
              <a:t>✓ If your team identified the disease correctly, add 1 point.</a:t>
            </a:r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id="{0E27295C-150F-45DC-ACBF-9E7262C832C6}"/>
              </a:ext>
            </a:extLst>
          </p:cNvPr>
          <p:cNvSpPr>
            <a:spLocks noGrp="1"/>
          </p:cNvSpPr>
          <p:nvPr/>
        </p:nvSpPr>
        <p:spPr>
          <a:xfrm>
            <a:off x="9235440" y="5596128"/>
            <a:ext cx="2194560" cy="530352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buNone/>
            </a:pPr>
            <a:r>
              <a:rPr sz="14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NEXT CASE </a:t>
            </a:r>
            <a:r>
              <a:rPr lang="en-US" sz="14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5</a:t>
            </a:r>
            <a:endParaRPr sz="14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85830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A6E767-1F91-4A94-B47F-8AB632FAE2F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BC6304F-4749-489B-93BC-D0314FCC1715}"/>
              </a:ext>
            </a:extLst>
          </p:cNvPr>
          <p:cNvSpPr>
            <a:spLocks noGrp="1"/>
          </p:cNvSpPr>
          <p:nvPr/>
        </p:nvSpPr>
        <p:spPr>
          <a:xfrm>
            <a:off x="594360" y="457200"/>
            <a:ext cx="1965960" cy="384048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CASE FILE </a:t>
            </a:r>
            <a:r>
              <a:rPr lang="en-US"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5</a:t>
            </a:r>
            <a:endParaRPr sz="1200" b="1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3B484D9-95ED-46FD-9796-D3F10100D186}"/>
              </a:ext>
            </a:extLst>
          </p:cNvPr>
          <p:cNvSpPr>
            <a:spLocks noGrp="1"/>
          </p:cNvSpPr>
          <p:nvPr/>
        </p:nvSpPr>
        <p:spPr>
          <a:xfrm>
            <a:off x="658368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C09349-58C8-4C78-A670-53C07E2F8637}"/>
              </a:ext>
            </a:extLst>
          </p:cNvPr>
          <p:cNvSpPr>
            <a:spLocks noGrp="1"/>
          </p:cNvSpPr>
          <p:nvPr/>
        </p:nvSpPr>
        <p:spPr>
          <a:xfrm>
            <a:off x="932688" y="289864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D13068-CCCB-46BB-9A8D-5655864B5913}"/>
              </a:ext>
            </a:extLst>
          </p:cNvPr>
          <p:cNvSpPr>
            <a:spLocks noGrp="1"/>
          </p:cNvSpPr>
          <p:nvPr/>
        </p:nvSpPr>
        <p:spPr>
          <a:xfrm>
            <a:off x="952102" y="3311390"/>
            <a:ext cx="285292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Healthcare workers use respirators such as N95s for higher-risk exposures.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A82750D-5844-4EA6-82B3-A748F9C180E5}"/>
              </a:ext>
            </a:extLst>
          </p:cNvPr>
          <p:cNvSpPr>
            <a:spLocks noGrp="1"/>
          </p:cNvSpPr>
          <p:nvPr/>
        </p:nvSpPr>
        <p:spPr>
          <a:xfrm>
            <a:off x="4389120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C43E8E-2647-47D2-9AFE-F49AB78E3856}"/>
              </a:ext>
            </a:extLst>
          </p:cNvPr>
          <p:cNvSpPr>
            <a:spLocks noGrp="1"/>
          </p:cNvSpPr>
          <p:nvPr/>
        </p:nvSpPr>
        <p:spPr>
          <a:xfrm>
            <a:off x="4663440" y="289864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B3F80F-1368-48A0-B783-F6A1F593306B}"/>
              </a:ext>
            </a:extLst>
          </p:cNvPr>
          <p:cNvSpPr>
            <a:spLocks noGrp="1"/>
          </p:cNvSpPr>
          <p:nvPr/>
        </p:nvSpPr>
        <p:spPr>
          <a:xfrm>
            <a:off x="4663440" y="3447288"/>
            <a:ext cx="285292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Isolation precautions become a daily part of care.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7C93DB-E66A-40FD-8289-3F1FAC11EF54}"/>
              </a:ext>
            </a:extLst>
          </p:cNvPr>
          <p:cNvSpPr>
            <a:spLocks noGrp="1"/>
          </p:cNvSpPr>
          <p:nvPr/>
        </p:nvSpPr>
        <p:spPr>
          <a:xfrm>
            <a:off x="8119872" y="2697480"/>
            <a:ext cx="3401568" cy="14173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4C5E77-DA33-4A19-B820-18FE3584F223}"/>
              </a:ext>
            </a:extLst>
          </p:cNvPr>
          <p:cNvSpPr>
            <a:spLocks noGrp="1"/>
          </p:cNvSpPr>
          <p:nvPr/>
        </p:nvSpPr>
        <p:spPr>
          <a:xfrm>
            <a:off x="8394192" y="2898648"/>
            <a:ext cx="289864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CLUE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80FADB-2032-404B-91A7-54C29C9B0643}"/>
              </a:ext>
            </a:extLst>
          </p:cNvPr>
          <p:cNvSpPr>
            <a:spLocks noGrp="1"/>
          </p:cNvSpPr>
          <p:nvPr/>
        </p:nvSpPr>
        <p:spPr>
          <a:xfrm>
            <a:off x="8394192" y="3447288"/>
            <a:ext cx="285292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mRNA vaccines become a major prevention tool.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9375D9-58BC-49D7-BD24-DCA967AD99AB}"/>
              </a:ext>
            </a:extLst>
          </p:cNvPr>
          <p:cNvSpPr>
            <a:spLocks noGrp="1"/>
          </p:cNvSpPr>
          <p:nvPr/>
        </p:nvSpPr>
        <p:spPr>
          <a:xfrm>
            <a:off x="658368" y="4416552"/>
            <a:ext cx="14630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200" b="1">
                <a:solidFill>
                  <a:srgbClr val="BE9137"/>
                </a:solidFill>
                <a:latin typeface="Aptos"/>
                <a:ea typeface="Aptos"/>
                <a:cs typeface="Aptos"/>
              </a:rPr>
              <a:t>TEAM QUESTIONS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8654A8-18C1-4D86-8C80-2716676792F9}"/>
              </a:ext>
            </a:extLst>
          </p:cNvPr>
          <p:cNvSpPr>
            <a:spLocks noGrp="1"/>
          </p:cNvSpPr>
          <p:nvPr/>
        </p:nvSpPr>
        <p:spPr>
          <a:xfrm>
            <a:off x="658368" y="4782312"/>
            <a:ext cx="108813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7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1  What disease was it?     2  What was the transmission route?</a:t>
            </a:r>
            <a:br/>
            <a:r>
              <a:rPr sz="17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3  What measure helped?     4  What lesson still applies today?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0162894-4D79-489D-9CB6-DF851BB6EE66}"/>
              </a:ext>
            </a:extLst>
          </p:cNvPr>
          <p:cNvSpPr>
            <a:spLocks noGrp="1"/>
          </p:cNvSpPr>
          <p:nvPr/>
        </p:nvSpPr>
        <p:spPr>
          <a:xfrm>
            <a:off x="658368" y="5669280"/>
            <a:ext cx="5486400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sz="1300" b="0" dirty="0">
                <a:latin typeface="Aptos"/>
                <a:ea typeface="Aptos"/>
                <a:cs typeface="Aptos"/>
              </a:rPr>
              <a:t>Discuss before revealing the case.</a:t>
            </a:r>
            <a:endParaRPr lang="en-US" sz="1300" b="0" dirty="0">
              <a:latin typeface="Aptos"/>
              <a:ea typeface="Aptos"/>
              <a:cs typeface="Aptos"/>
            </a:endParaRPr>
          </a:p>
        </p:txBody>
      </p:sp>
      <p:sp>
        <p:nvSpPr>
          <p:cNvPr id="20" name="Rounded Rectangle 19">
            <a:hlinkClick r:id="rId3" action="ppaction://hlinksldjump"/>
            <a:extLst>
              <a:ext uri="{FF2B5EF4-FFF2-40B4-BE49-F238E27FC236}">
                <a16:creationId xmlns:a16="http://schemas.microsoft.com/office/drawing/2014/main" id="{EDCC41A3-8354-4C6B-A4F2-BE2CB5442C8A}"/>
              </a:ext>
            </a:extLst>
          </p:cNvPr>
          <p:cNvSpPr>
            <a:spLocks noGrp="1"/>
          </p:cNvSpPr>
          <p:nvPr/>
        </p:nvSpPr>
        <p:spPr>
          <a:xfrm>
            <a:off x="9326880" y="5605272"/>
            <a:ext cx="2103120" cy="530352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REVEAL CASE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12EB75AD-CF30-A4EE-940C-2E34304A9DAA}"/>
              </a:ext>
            </a:extLst>
          </p:cNvPr>
          <p:cNvSpPr>
            <a:spLocks noGrp="1"/>
          </p:cNvSpPr>
          <p:nvPr/>
        </p:nvSpPr>
        <p:spPr>
          <a:xfrm>
            <a:off x="624393" y="1438675"/>
            <a:ext cx="3150311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sz="3200" b="1" dirty="0">
                <a:solidFill>
                  <a:srgbClr val="146F75"/>
                </a:solidFill>
                <a:latin typeface="Aptos"/>
                <a:ea typeface="Aptos"/>
                <a:cs typeface="Aptos"/>
              </a:rPr>
              <a:t>EVIDENCE</a:t>
            </a:r>
            <a:endParaRPr lang="en-US" sz="3200" b="1" dirty="0">
              <a:solidFill>
                <a:srgbClr val="146F75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89415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2ABBE7-F736-43EA-A0D4-DE824C03612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32671F9-B71B-4C47-8F1B-88F293182B49}"/>
              </a:ext>
            </a:extLst>
          </p:cNvPr>
          <p:cNvSpPr>
            <a:spLocks noGrp="1"/>
          </p:cNvSpPr>
          <p:nvPr/>
        </p:nvSpPr>
        <p:spPr>
          <a:xfrm>
            <a:off x="594360" y="457200"/>
            <a:ext cx="1965960" cy="384048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CASE 05 SOLVED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5A4BA0-9695-4709-8AF1-ACCFFC9D4FD0}"/>
              </a:ext>
            </a:extLst>
          </p:cNvPr>
          <p:cNvSpPr>
            <a:spLocks noGrp="1"/>
          </p:cNvSpPr>
          <p:nvPr/>
        </p:nvSpPr>
        <p:spPr>
          <a:xfrm>
            <a:off x="594360" y="1024128"/>
            <a:ext cx="109728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30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COVID-19 (SARS-CoV-2 infection)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4398E45-86FF-406B-AD7D-7B6D2AC9327B}"/>
              </a:ext>
            </a:extLst>
          </p:cNvPr>
          <p:cNvSpPr>
            <a:spLocks noGrp="1"/>
          </p:cNvSpPr>
          <p:nvPr/>
        </p:nvSpPr>
        <p:spPr>
          <a:xfrm>
            <a:off x="658368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6F78FA-97EB-4079-9B26-CCB13BD6DEC0}"/>
              </a:ext>
            </a:extLst>
          </p:cNvPr>
          <p:cNvSpPr>
            <a:spLocks noGrp="1"/>
          </p:cNvSpPr>
          <p:nvPr/>
        </p:nvSpPr>
        <p:spPr>
          <a:xfrm>
            <a:off x="932688" y="280720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TRANSMISSION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BBCE8D-3AC2-4EDC-92C6-C11BC3896480}"/>
              </a:ext>
            </a:extLst>
          </p:cNvPr>
          <p:cNvSpPr>
            <a:spLocks noGrp="1"/>
          </p:cNvSpPr>
          <p:nvPr/>
        </p:nvSpPr>
        <p:spPr>
          <a:xfrm>
            <a:off x="932688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Respiratory transmission through infectious particles, with risk influenced by proximity, duration, ventilation, and other factors.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5E527A6-80EB-4A86-99F2-C0B40C546C56}"/>
              </a:ext>
            </a:extLst>
          </p:cNvPr>
          <p:cNvSpPr>
            <a:spLocks noGrp="1"/>
          </p:cNvSpPr>
          <p:nvPr/>
        </p:nvSpPr>
        <p:spPr>
          <a:xfrm>
            <a:off x="4389120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910B6B-23FA-43B7-9B2D-FCDB150B1724}"/>
              </a:ext>
            </a:extLst>
          </p:cNvPr>
          <p:cNvSpPr>
            <a:spLocks noGrp="1"/>
          </p:cNvSpPr>
          <p:nvPr/>
        </p:nvSpPr>
        <p:spPr>
          <a:xfrm>
            <a:off x="4663440" y="2807208"/>
            <a:ext cx="2898648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WHAT HELPED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82F3DF-CE6F-4B28-836E-E8CDEB0EB94A}"/>
              </a:ext>
            </a:extLst>
          </p:cNvPr>
          <p:cNvSpPr>
            <a:spLocks noGrp="1"/>
          </p:cNvSpPr>
          <p:nvPr/>
        </p:nvSpPr>
        <p:spPr>
          <a:xfrm>
            <a:off x="4663440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Layered measures include vaccination, appropriate respiratory protection/PPE, isolation when indicated, ventilation, and other source-control strategies.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314F3C-7268-443D-837D-AA1DDCB6A4F8}"/>
              </a:ext>
            </a:extLst>
          </p:cNvPr>
          <p:cNvSpPr>
            <a:spLocks noGrp="1"/>
          </p:cNvSpPr>
          <p:nvPr/>
        </p:nvSpPr>
        <p:spPr>
          <a:xfrm>
            <a:off x="8119872" y="2606040"/>
            <a:ext cx="3401568" cy="237744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CE0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FE3639-A27E-4FB1-9F10-05A836264323}"/>
              </a:ext>
            </a:extLst>
          </p:cNvPr>
          <p:cNvSpPr>
            <a:spLocks noGrp="1"/>
          </p:cNvSpPr>
          <p:nvPr/>
        </p:nvSpPr>
        <p:spPr>
          <a:xfrm>
            <a:off x="8394192" y="2807208"/>
            <a:ext cx="2898647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132A3D"/>
                </a:solidFill>
                <a:latin typeface="Aptos"/>
                <a:ea typeface="Aptos"/>
                <a:cs typeface="Aptos"/>
              </a:rPr>
              <a:t>THEN → NOW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27D9C8-B2BC-4F5D-90F0-AE922B19A838}"/>
              </a:ext>
            </a:extLst>
          </p:cNvPr>
          <p:cNvSpPr>
            <a:spLocks noGrp="1"/>
          </p:cNvSpPr>
          <p:nvPr/>
        </p:nvSpPr>
        <p:spPr>
          <a:xfrm>
            <a:off x="8394192" y="3355848"/>
            <a:ext cx="2852928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2A3034"/>
                </a:solidFill>
                <a:latin typeface="Aptos"/>
                <a:ea typeface="Aptos"/>
                <a:cs typeface="Aptos"/>
              </a:rPr>
              <a:t>Modern IPC combines longstanding principles with evolving evidence, technology, vaccination, and risk-based respiratory protection.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00D534-B2ED-4C91-A0DF-213675C23CE7}"/>
              </a:ext>
            </a:extLst>
          </p:cNvPr>
          <p:cNvSpPr>
            <a:spLocks noGrp="1"/>
          </p:cNvSpPr>
          <p:nvPr/>
        </p:nvSpPr>
        <p:spPr>
          <a:xfrm>
            <a:off x="685800" y="5349240"/>
            <a:ext cx="73152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367C53"/>
                </a:solidFill>
                <a:latin typeface="Aptos"/>
                <a:ea typeface="Aptos"/>
                <a:cs typeface="Aptos"/>
              </a:rPr>
              <a:t>✓ If your team identified the disease correctly, add 1 point.</a:t>
            </a:r>
          </a:p>
        </p:txBody>
      </p:sp>
      <p:sp>
        <p:nvSpPr>
          <p:cNvPr id="16" name="Rounded Rectangle 15">
            <a:hlinkClick r:id="rId3" action="ppaction://hlinksldjump"/>
            <a:extLst>
              <a:ext uri="{FF2B5EF4-FFF2-40B4-BE49-F238E27FC236}">
                <a16:creationId xmlns:a16="http://schemas.microsoft.com/office/drawing/2014/main" id="{94B870D4-8D0B-4A44-9C16-22EEF0E50732}"/>
              </a:ext>
            </a:extLst>
          </p:cNvPr>
          <p:cNvSpPr>
            <a:spLocks noGrp="1"/>
          </p:cNvSpPr>
          <p:nvPr/>
        </p:nvSpPr>
        <p:spPr>
          <a:xfrm>
            <a:off x="9235440" y="5596128"/>
            <a:ext cx="2194560" cy="530352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SEE </a:t>
            </a:r>
            <a:r>
              <a:rPr lang="en-US" sz="14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WHERE YOU STAND</a:t>
            </a:r>
          </a:p>
        </p:txBody>
      </p:sp>
    </p:spTree>
    <p:extLst>
      <p:ext uri="{BB962C8B-B14F-4D97-AF65-F5344CB8AC3E}">
        <p14:creationId xmlns:p14="http://schemas.microsoft.com/office/powerpoint/2010/main" val="1426093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A3E40D-6704-44E8-880D-2AA80A89096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AE5EFD2-0465-4CE3-93FE-1748C34DD465}"/>
              </a:ext>
            </a:extLst>
          </p:cNvPr>
          <p:cNvSpPr>
            <a:spLocks noGrp="1"/>
          </p:cNvSpPr>
          <p:nvPr/>
        </p:nvSpPr>
        <p:spPr>
          <a:xfrm>
            <a:off x="640080" y="566928"/>
            <a:ext cx="1645920" cy="384048"/>
          </a:xfrm>
          <a:prstGeom prst="roundRect">
            <a:avLst/>
          </a:prstGeom>
          <a:solidFill>
            <a:srgbClr val="BE91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CASE CLOSED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2DCDE7-7AFF-4A30-8FF8-76B3B08B6086}"/>
              </a:ext>
            </a:extLst>
          </p:cNvPr>
          <p:cNvSpPr>
            <a:spLocks noGrp="1"/>
          </p:cNvSpPr>
          <p:nvPr/>
        </p:nvSpPr>
        <p:spPr>
          <a:xfrm>
            <a:off x="640080" y="1280160"/>
            <a:ext cx="91440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3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How did your team do?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BA5440-C19F-4354-886F-A21AFCEDCEBA}"/>
              </a:ext>
            </a:extLst>
          </p:cNvPr>
          <p:cNvSpPr>
            <a:spLocks noGrp="1"/>
          </p:cNvSpPr>
          <p:nvPr/>
        </p:nvSpPr>
        <p:spPr>
          <a:xfrm>
            <a:off x="713232" y="2331720"/>
            <a:ext cx="7315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buNone/>
            </a:pPr>
            <a:r>
              <a:rPr sz="2200" b="1">
                <a:solidFill>
                  <a:srgbClr val="BE9137"/>
                </a:solidFill>
                <a:latin typeface="Aptos"/>
                <a:ea typeface="Aptos"/>
                <a:cs typeface="Aptos"/>
              </a:rPr>
              <a:t>0–1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703D01-D37E-4B0B-88A7-67DDAA00975B}"/>
              </a:ext>
            </a:extLst>
          </p:cNvPr>
          <p:cNvSpPr>
            <a:spLocks noGrp="1"/>
          </p:cNvSpPr>
          <p:nvPr/>
        </p:nvSpPr>
        <p:spPr>
          <a:xfrm>
            <a:off x="1691640" y="2350008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NOVICE 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C33D53-6D38-4167-BF22-8A00AFB756D3}"/>
              </a:ext>
            </a:extLst>
          </p:cNvPr>
          <p:cNvSpPr>
            <a:spLocks noGrp="1"/>
          </p:cNvSpPr>
          <p:nvPr/>
        </p:nvSpPr>
        <p:spPr>
          <a:xfrm>
            <a:off x="3749039" y="2350008"/>
            <a:ext cx="7040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DDE7EA"/>
                </a:solidFill>
                <a:latin typeface="Aptos"/>
                <a:ea typeface="Aptos"/>
                <a:cs typeface="Aptos"/>
              </a:rPr>
              <a:t>Learning the foundations.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8833C9-C347-42AD-A209-CAAD30FED50D}"/>
              </a:ext>
            </a:extLst>
          </p:cNvPr>
          <p:cNvSpPr>
            <a:spLocks noGrp="1"/>
          </p:cNvSpPr>
          <p:nvPr/>
        </p:nvSpPr>
        <p:spPr>
          <a:xfrm>
            <a:off x="713232" y="3264408"/>
            <a:ext cx="7315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buNone/>
            </a:pPr>
            <a:r>
              <a:rPr sz="2200" b="1">
                <a:solidFill>
                  <a:srgbClr val="BE9137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C8195F-B369-410A-9FB9-F5C72CF0D9A7}"/>
              </a:ext>
            </a:extLst>
          </p:cNvPr>
          <p:cNvSpPr>
            <a:spLocks noGrp="1"/>
          </p:cNvSpPr>
          <p:nvPr/>
        </p:nvSpPr>
        <p:spPr>
          <a:xfrm>
            <a:off x="1691640" y="3282696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ADVANCED IP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F41702-222C-4800-90E3-253CD240DA25}"/>
              </a:ext>
            </a:extLst>
          </p:cNvPr>
          <p:cNvSpPr>
            <a:spLocks noGrp="1"/>
          </p:cNvSpPr>
          <p:nvPr/>
        </p:nvSpPr>
        <p:spPr>
          <a:xfrm>
            <a:off x="3749039" y="3282696"/>
            <a:ext cx="7040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DDE7EA"/>
                </a:solidFill>
                <a:latin typeface="Aptos"/>
                <a:ea typeface="Aptos"/>
                <a:cs typeface="Aptos"/>
              </a:rPr>
              <a:t>Developing IPC knowledge.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EB273B-BDE5-4E2E-A908-C3AED0A16D87}"/>
              </a:ext>
            </a:extLst>
          </p:cNvPr>
          <p:cNvSpPr>
            <a:spLocks noGrp="1"/>
          </p:cNvSpPr>
          <p:nvPr/>
        </p:nvSpPr>
        <p:spPr>
          <a:xfrm>
            <a:off x="713232" y="4197096"/>
            <a:ext cx="7315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buNone/>
            </a:pPr>
            <a:r>
              <a:rPr sz="2200" b="1">
                <a:solidFill>
                  <a:srgbClr val="BE9137"/>
                </a:solidFill>
                <a:latin typeface="Aptos"/>
                <a:ea typeface="Aptos"/>
                <a:cs typeface="Aptos"/>
              </a:rPr>
              <a:t>3–4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C10055-0FF9-4A9F-9584-CA8E1C7CA342}"/>
              </a:ext>
            </a:extLst>
          </p:cNvPr>
          <p:cNvSpPr>
            <a:spLocks noGrp="1"/>
          </p:cNvSpPr>
          <p:nvPr/>
        </p:nvSpPr>
        <p:spPr>
          <a:xfrm>
            <a:off x="1691640" y="4215383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SEASONED IP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D12055-C90E-46A8-B0B7-BEFC2F4C6E62}"/>
              </a:ext>
            </a:extLst>
          </p:cNvPr>
          <p:cNvSpPr>
            <a:spLocks noGrp="1"/>
          </p:cNvSpPr>
          <p:nvPr/>
        </p:nvSpPr>
        <p:spPr>
          <a:xfrm>
            <a:off x="3749039" y="4215383"/>
            <a:ext cx="7040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DDE7EA"/>
                </a:solidFill>
                <a:latin typeface="Aptos"/>
                <a:ea typeface="Aptos"/>
                <a:cs typeface="Aptos"/>
              </a:rPr>
              <a:t>Applying established IPC principles.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DD2FD4-CD87-4F9A-9036-F708BDCEB27B}"/>
              </a:ext>
            </a:extLst>
          </p:cNvPr>
          <p:cNvSpPr>
            <a:spLocks noGrp="1"/>
          </p:cNvSpPr>
          <p:nvPr/>
        </p:nvSpPr>
        <p:spPr>
          <a:xfrm>
            <a:off x="713232" y="5129783"/>
            <a:ext cx="7315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buNone/>
            </a:pPr>
            <a:r>
              <a:rPr sz="2200" b="1">
                <a:solidFill>
                  <a:srgbClr val="BE9137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E6B6B4-72B9-4960-9B6B-EF56782735A2}"/>
              </a:ext>
            </a:extLst>
          </p:cNvPr>
          <p:cNvSpPr>
            <a:spLocks noGrp="1"/>
          </p:cNvSpPr>
          <p:nvPr/>
        </p:nvSpPr>
        <p:spPr>
          <a:xfrm>
            <a:off x="1691640" y="5148071"/>
            <a:ext cx="2011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EXPERT IP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770F25-81C8-4773-8188-354C685D1066}"/>
              </a:ext>
            </a:extLst>
          </p:cNvPr>
          <p:cNvSpPr>
            <a:spLocks noGrp="1"/>
          </p:cNvSpPr>
          <p:nvPr/>
        </p:nvSpPr>
        <p:spPr>
          <a:xfrm>
            <a:off x="3749039" y="5148071"/>
            <a:ext cx="7040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400" b="0">
                <a:solidFill>
                  <a:srgbClr val="DDE7EA"/>
                </a:solidFill>
                <a:latin typeface="Aptos"/>
                <a:ea typeface="Aptos"/>
                <a:cs typeface="Aptos"/>
              </a:rPr>
              <a:t>Demonstrating strong outbreak-investigation knowledge.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14E230-E2AD-45C8-84D4-24746400600D}"/>
              </a:ext>
            </a:extLst>
          </p:cNvPr>
          <p:cNvSpPr>
            <a:spLocks noGrp="1"/>
          </p:cNvSpPr>
          <p:nvPr/>
        </p:nvSpPr>
        <p:spPr>
          <a:xfrm>
            <a:off x="658368" y="6172200"/>
            <a:ext cx="10515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1200" b="0">
                <a:solidFill>
                  <a:srgbClr val="B7C7CC"/>
                </a:solidFill>
                <a:latin typeface="Aptos"/>
                <a:ea typeface="Aptos"/>
                <a:cs typeface="Aptos"/>
              </a:rPr>
              <a:t>Use the discussion, not just the score, to connect historic outbreaks with today’s IPC practice.</a:t>
            </a:r>
          </a:p>
        </p:txBody>
      </p:sp>
      <p:sp>
        <p:nvSpPr>
          <p:cNvPr id="18" name="Rounded Rectangle 17">
            <a:hlinkClick r:id="" action="ppaction://noaction"/>
            <a:extLst>
              <a:ext uri="{FF2B5EF4-FFF2-40B4-BE49-F238E27FC236}">
                <a16:creationId xmlns:a16="http://schemas.microsoft.com/office/drawing/2014/main" id="{FD1CDD83-DC1B-4D42-B3CC-0E472E6C70B3}"/>
              </a:ext>
            </a:extLst>
          </p:cNvPr>
          <p:cNvSpPr>
            <a:spLocks noGrp="1"/>
          </p:cNvSpPr>
          <p:nvPr/>
        </p:nvSpPr>
        <p:spPr>
          <a:xfrm>
            <a:off x="9509760" y="5989320"/>
            <a:ext cx="1920240" cy="530352"/>
          </a:xfrm>
          <a:prstGeom prst="roundRect">
            <a:avLst/>
          </a:prstGeom>
          <a:solidFill>
            <a:srgbClr val="146F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PLAY AGAIN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956364-E051-47EE-A3B2-E6ED199E1D35}"/>
              </a:ext>
            </a:extLst>
          </p:cNvPr>
          <p:cNvSpPr>
            <a:spLocks noGrp="1"/>
          </p:cNvSpPr>
          <p:nvPr/>
        </p:nvSpPr>
        <p:spPr>
          <a:xfrm>
            <a:off x="658368" y="6510528"/>
            <a:ext cx="8046720" cy="21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buNone/>
            </a:pPr>
            <a:r>
              <a:rPr sz="800" b="0">
                <a:solidFill>
                  <a:srgbClr val="B7C7CC"/>
                </a:solidFill>
                <a:latin typeface="Aptos"/>
                <a:ea typeface="Aptos"/>
                <a:cs typeface="Aptos"/>
              </a:rPr>
              <a:t>For team learning and discussion. Review local policies and current guidance when applying these lessons.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66CFA75-56D1-0C8E-6D4C-DA703B190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2788" y="165019"/>
            <a:ext cx="3982143" cy="592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58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48ce9735-928d-4226-b3a5-180101d3b3b5" xsi:nil="true"/>
    <TaxCatchAll xmlns="5dfa559b-584f-4472-9308-504393d558fe" xsi:nil="true"/>
    <lcf76f155ced4ddcb4097134ff3c332f xmlns="48ce9735-928d-4226-b3a5-180101d3b3b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67FB66EDA63E45BA8523FDB98E5384" ma:contentTypeVersion="21" ma:contentTypeDescription="Create a new document." ma:contentTypeScope="" ma:versionID="8f5b97cc5560d81c8a1d616479883f95">
  <xsd:schema xmlns:xsd="http://www.w3.org/2001/XMLSchema" xmlns:xs="http://www.w3.org/2001/XMLSchema" xmlns:p="http://schemas.microsoft.com/office/2006/metadata/properties" xmlns:ns2="48ce9735-928d-4226-b3a5-180101d3b3b5" xmlns:ns3="5dfa559b-584f-4472-9308-504393d558fe" targetNamespace="http://schemas.microsoft.com/office/2006/metadata/properties" ma:root="true" ma:fieldsID="67cfe801a6d71623e2ffdac6ea831dd6" ns2:_="" ns3:_="">
    <xsd:import namespace="48ce9735-928d-4226-b3a5-180101d3b3b5"/>
    <xsd:import namespace="5dfa559b-584f-4472-9308-504393d558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ce9735-928d-4226-b3a5-180101d3b3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7689d5b-45da-4f0b-aafd-6c6cf6f6f6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fa559b-584f-4472-9308-504393d558f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79a4755-4677-4dc8-833d-cdcc0755c796}" ma:internalName="TaxCatchAll" ma:showField="CatchAllData" ma:web="5dfa559b-584f-4472-9308-504393d558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7CD678-CDBC-4538-A058-EFB67C9A54A1}">
  <ds:schemaRefs>
    <ds:schemaRef ds:uri="48ce9735-928d-4226-b3a5-180101d3b3b5"/>
    <ds:schemaRef ds:uri="5dfa559b-584f-4472-9308-504393d558f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ED32309-B494-4A88-B2F3-74B2811661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EB39A5-1D51-40E5-8A06-6212FE277D2E}">
  <ds:schemaRefs>
    <ds:schemaRef ds:uri="48ce9735-928d-4226-b3a5-180101d3b3b5"/>
    <ds:schemaRef ds:uri="5dfa559b-584f-4472-9308-504393d558f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1090</Words>
  <Application>Microsoft Office PowerPoint</Application>
  <PresentationFormat>Widescreen</PresentationFormat>
  <Paragraphs>155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Cindy Prins</cp:lastModifiedBy>
  <cp:revision>85</cp:revision>
  <dcterms:created xsi:type="dcterms:W3CDTF">2026-09-16T15:38:07Z</dcterms:created>
  <dcterms:modified xsi:type="dcterms:W3CDTF">2026-09-17T15:41:56Z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0x010100DE67FB66EDA63E45BA8523FDB98E5384</vt:lpwstr>
  </property>
  <property fmtid="{D5CDD505-2E9C-101B-9397-08002B2CF9AE}" pid="3" name="MediaServiceImageTags">
    <vt:lpwstr/>
  </property>
</Properties>
</file>